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93" r:id="rId32"/>
    <p:sldId id="291" r:id="rId33"/>
    <p:sldId id="288" r:id="rId34"/>
    <p:sldId id="289" r:id="rId35"/>
    <p:sldId id="290"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Eczar Bold" panose="020B0604020202020204" charset="0"/>
      <p:regular r:id="rId42"/>
    </p:embeddedFont>
    <p:embeddedFont>
      <p:font typeface="Raleway" pitchFamily="2" charset="0"/>
      <p:regular r:id="rId43"/>
      <p:bold r:id="rId44"/>
      <p:italic r:id="rId45"/>
      <p:boldItalic r:id="rId46"/>
    </p:embeddedFont>
    <p:embeddedFont>
      <p:font typeface="Raleway Bold" charset="0"/>
      <p:regular r:id="rId47"/>
      <p:bold r:id="rId48"/>
    </p:embeddedFont>
    <p:embeddedFont>
      <p:font typeface="Raleway Bold Italics" panose="020B0604020202020204" charset="0"/>
      <p:regular r:id="rId49"/>
    </p:embeddedFont>
    <p:embeddedFont>
      <p:font typeface="Times New Roman" panose="02020603050405020304" pitchFamily="18"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22" autoAdjust="0"/>
  </p:normalViewPr>
  <p:slideViewPr>
    <p:cSldViewPr>
      <p:cViewPr varScale="1">
        <p:scale>
          <a:sx n="45" d="100"/>
          <a:sy n="45" d="100"/>
        </p:scale>
        <p:origin x="7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5.sv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9.sv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27.svg"/><Relationship Id="rId1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sv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sv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5.jpeg"/><Relationship Id="rId4" Type="http://schemas.openxmlformats.org/officeDocument/2006/relationships/image" Target="../media/image9.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7902741" y="2989952"/>
            <a:ext cx="2482501" cy="2482501"/>
            <a:chOff x="0" y="0"/>
            <a:chExt cx="3310001" cy="3310001"/>
          </a:xfrm>
        </p:grpSpPr>
        <p:sp>
          <p:nvSpPr>
            <p:cNvPr id="3" name="Freeform 3"/>
            <p:cNvSpPr/>
            <p:nvPr/>
          </p:nvSpPr>
          <p:spPr>
            <a:xfrm>
              <a:off x="0" y="0"/>
              <a:ext cx="3310001" cy="3310001"/>
            </a:xfrm>
            <a:custGeom>
              <a:avLst/>
              <a:gdLst/>
              <a:ahLst/>
              <a:cxnLst/>
              <a:rect l="l" t="t" r="r" b="b"/>
              <a:pathLst>
                <a:path w="3310001" h="3310001">
                  <a:moveTo>
                    <a:pt x="0" y="0"/>
                  </a:moveTo>
                  <a:lnTo>
                    <a:pt x="3310001" y="0"/>
                  </a:lnTo>
                  <a:lnTo>
                    <a:pt x="3310001" y="3310001"/>
                  </a:lnTo>
                  <a:lnTo>
                    <a:pt x="0" y="3310001"/>
                  </a:lnTo>
                  <a:lnTo>
                    <a:pt x="0" y="0"/>
                  </a:lnTo>
                  <a:close/>
                </a:path>
              </a:pathLst>
            </a:custGeom>
            <a:blipFill>
              <a:blip r:embed="rId2"/>
              <a:stretch>
                <a:fillRect/>
              </a:stretch>
            </a:blipFill>
          </p:spPr>
        </p:sp>
      </p:grpSp>
      <p:sp>
        <p:nvSpPr>
          <p:cNvPr id="4" name="TextBox 4"/>
          <p:cNvSpPr txBox="1"/>
          <p:nvPr/>
        </p:nvSpPr>
        <p:spPr>
          <a:xfrm>
            <a:off x="3279050" y="28651"/>
            <a:ext cx="12056074" cy="1795363"/>
          </a:xfrm>
          <a:prstGeom prst="rect">
            <a:avLst/>
          </a:prstGeom>
        </p:spPr>
        <p:txBody>
          <a:bodyPr lIns="0" tIns="0" rIns="0" bIns="0" rtlCol="0" anchor="t">
            <a:spAutoFit/>
          </a:bodyPr>
          <a:lstStyle/>
          <a:p>
            <a:pPr algn="ctr">
              <a:lnSpc>
                <a:spcPts val="7049"/>
              </a:lnSpc>
            </a:pPr>
            <a:r>
              <a:rPr lang="en-US" sz="4699" dirty="0">
                <a:solidFill>
                  <a:srgbClr val="273384"/>
                </a:solidFill>
                <a:latin typeface="Eczar Bold"/>
              </a:rPr>
              <a:t>Human Activity Recognition using </a:t>
            </a:r>
          </a:p>
          <a:p>
            <a:pPr algn="ctr">
              <a:lnSpc>
                <a:spcPts val="7049"/>
              </a:lnSpc>
            </a:pPr>
            <a:r>
              <a:rPr lang="en-US" sz="4699" dirty="0">
                <a:solidFill>
                  <a:srgbClr val="273384"/>
                </a:solidFill>
                <a:latin typeface="Eczar Bold"/>
              </a:rPr>
              <a:t> S-EMG data and Deep Learning</a:t>
            </a:r>
          </a:p>
        </p:txBody>
      </p:sp>
      <p:sp>
        <p:nvSpPr>
          <p:cNvPr id="5" name="TextBox 5"/>
          <p:cNvSpPr txBox="1"/>
          <p:nvPr/>
        </p:nvSpPr>
        <p:spPr>
          <a:xfrm>
            <a:off x="1028700" y="6595664"/>
            <a:ext cx="6362700" cy="1932004"/>
          </a:xfrm>
          <a:prstGeom prst="rect">
            <a:avLst/>
          </a:prstGeom>
        </p:spPr>
        <p:txBody>
          <a:bodyPr wrap="square" lIns="0" tIns="0" rIns="0" bIns="0" rtlCol="0" anchor="t">
            <a:spAutoFit/>
          </a:bodyPr>
          <a:lstStyle/>
          <a:p>
            <a:pPr algn="ctr">
              <a:lnSpc>
                <a:spcPts val="5216"/>
              </a:lnSpc>
            </a:pPr>
            <a:r>
              <a:rPr lang="en-US" sz="3200" dirty="0">
                <a:solidFill>
                  <a:srgbClr val="000000"/>
                </a:solidFill>
                <a:latin typeface="Raleway"/>
              </a:rPr>
              <a:t>Supervised By: </a:t>
            </a:r>
          </a:p>
          <a:p>
            <a:pPr algn="ctr">
              <a:lnSpc>
                <a:spcPts val="5216"/>
              </a:lnSpc>
            </a:pPr>
            <a:r>
              <a:rPr lang="en-US" sz="3200" dirty="0">
                <a:solidFill>
                  <a:srgbClr val="000000"/>
                </a:solidFill>
                <a:latin typeface="Raleway Bold"/>
              </a:rPr>
              <a:t>Dr. Mohammed Farukh Hashmi</a:t>
            </a:r>
          </a:p>
          <a:p>
            <a:pPr algn="ctr">
              <a:lnSpc>
                <a:spcPts val="5216"/>
              </a:lnSpc>
            </a:pPr>
            <a:r>
              <a:rPr lang="en-US" sz="3200" dirty="0">
                <a:solidFill>
                  <a:srgbClr val="000000"/>
                </a:solidFill>
                <a:latin typeface="Raleway Bold"/>
              </a:rPr>
              <a:t>Assistant Professor</a:t>
            </a:r>
          </a:p>
        </p:txBody>
      </p:sp>
      <p:sp>
        <p:nvSpPr>
          <p:cNvPr id="6" name="TextBox 6"/>
          <p:cNvSpPr txBox="1"/>
          <p:nvPr/>
        </p:nvSpPr>
        <p:spPr>
          <a:xfrm>
            <a:off x="6695577" y="1988582"/>
            <a:ext cx="5223020" cy="639420"/>
          </a:xfrm>
          <a:prstGeom prst="rect">
            <a:avLst/>
          </a:prstGeom>
        </p:spPr>
        <p:txBody>
          <a:bodyPr lIns="0" tIns="0" rIns="0" bIns="0" rtlCol="0" anchor="t">
            <a:spAutoFit/>
          </a:bodyPr>
          <a:lstStyle/>
          <a:p>
            <a:pPr algn="ctr">
              <a:lnSpc>
                <a:spcPts val="5599"/>
              </a:lnSpc>
            </a:pPr>
            <a:r>
              <a:rPr lang="en-US" sz="2799">
                <a:solidFill>
                  <a:srgbClr val="000000"/>
                </a:solidFill>
                <a:latin typeface="Raleway Bold"/>
              </a:rPr>
              <a:t>PROJECT END- REVIEW </a:t>
            </a:r>
          </a:p>
        </p:txBody>
      </p:sp>
      <p:sp>
        <p:nvSpPr>
          <p:cNvPr id="7" name="TextBox 7"/>
          <p:cNvSpPr txBox="1"/>
          <p:nvPr/>
        </p:nvSpPr>
        <p:spPr>
          <a:xfrm>
            <a:off x="4158928" y="5234878"/>
            <a:ext cx="9970145" cy="1245870"/>
          </a:xfrm>
          <a:prstGeom prst="rect">
            <a:avLst/>
          </a:prstGeom>
        </p:spPr>
        <p:txBody>
          <a:bodyPr lIns="0" tIns="0" rIns="0" bIns="0" rtlCol="0" anchor="t">
            <a:spAutoFit/>
          </a:bodyPr>
          <a:lstStyle/>
          <a:p>
            <a:pPr algn="ctr">
              <a:lnSpc>
                <a:spcPts val="4200"/>
              </a:lnSpc>
            </a:pPr>
            <a:r>
              <a:rPr lang="en-US" sz="2799">
                <a:solidFill>
                  <a:srgbClr val="000000"/>
                </a:solidFill>
                <a:latin typeface="Raleway"/>
              </a:rPr>
              <a:t>National Institute of Technology, Warangal</a:t>
            </a:r>
          </a:p>
          <a:p>
            <a:pPr algn="ctr">
              <a:lnSpc>
                <a:spcPts val="4200"/>
              </a:lnSpc>
            </a:pPr>
            <a:r>
              <a:rPr lang="en-US" sz="2799">
                <a:solidFill>
                  <a:srgbClr val="000000"/>
                </a:solidFill>
                <a:latin typeface="Raleway"/>
              </a:rPr>
              <a:t>Department of Electronics and Communications Engineering</a:t>
            </a:r>
          </a:p>
        </p:txBody>
      </p:sp>
      <p:sp>
        <p:nvSpPr>
          <p:cNvPr id="8" name="TextBox 8"/>
          <p:cNvSpPr txBox="1"/>
          <p:nvPr/>
        </p:nvSpPr>
        <p:spPr>
          <a:xfrm>
            <a:off x="7807572" y="6709964"/>
            <a:ext cx="8575428" cy="2526030"/>
          </a:xfrm>
          <a:prstGeom prst="rect">
            <a:avLst/>
          </a:prstGeom>
        </p:spPr>
        <p:txBody>
          <a:bodyPr lIns="0" tIns="0" rIns="0" bIns="0" rtlCol="0" anchor="t">
            <a:spAutoFit/>
          </a:bodyPr>
          <a:lstStyle/>
          <a:p>
            <a:pPr algn="just">
              <a:lnSpc>
                <a:spcPts val="4800"/>
              </a:lnSpc>
            </a:pPr>
            <a:r>
              <a:rPr lang="en-US" sz="3200">
                <a:solidFill>
                  <a:srgbClr val="000000"/>
                </a:solidFill>
                <a:latin typeface="Raleway Bold"/>
              </a:rPr>
              <a:t>Batch A10:</a:t>
            </a:r>
          </a:p>
          <a:p>
            <a:pPr marL="873761" lvl="3" indent="-218440" algn="just">
              <a:lnSpc>
                <a:spcPts val="4800"/>
              </a:lnSpc>
              <a:buFont typeface="Arial"/>
              <a:buChar char="￭"/>
            </a:pPr>
            <a:r>
              <a:rPr lang="en-US" sz="3200">
                <a:solidFill>
                  <a:srgbClr val="000000"/>
                </a:solidFill>
                <a:latin typeface="Raleway"/>
              </a:rPr>
              <a:t>Akella Lakshmana Sai Srikar  - </a:t>
            </a:r>
            <a:r>
              <a:rPr lang="en-US" sz="3200">
                <a:solidFill>
                  <a:srgbClr val="000000"/>
                </a:solidFill>
                <a:latin typeface="Raleway Bold"/>
              </a:rPr>
              <a:t>204103</a:t>
            </a:r>
          </a:p>
          <a:p>
            <a:pPr marL="873761" lvl="3" indent="-218440" algn="just">
              <a:lnSpc>
                <a:spcPts val="4800"/>
              </a:lnSpc>
              <a:buFont typeface="Arial"/>
              <a:buChar char="￭"/>
            </a:pPr>
            <a:r>
              <a:rPr lang="en-US" sz="3200">
                <a:solidFill>
                  <a:srgbClr val="000000"/>
                </a:solidFill>
                <a:latin typeface="Raleway"/>
              </a:rPr>
              <a:t>Chinta Phani Rama Vaibhav  - </a:t>
            </a:r>
            <a:r>
              <a:rPr lang="en-US" sz="3200">
                <a:solidFill>
                  <a:srgbClr val="000000"/>
                </a:solidFill>
                <a:latin typeface="Raleway Bold"/>
              </a:rPr>
              <a:t>204115</a:t>
            </a:r>
          </a:p>
          <a:p>
            <a:pPr marL="873761" lvl="3" indent="-218440" algn="just">
              <a:lnSpc>
                <a:spcPts val="4800"/>
              </a:lnSpc>
              <a:buFont typeface="Arial"/>
              <a:buChar char="￭"/>
            </a:pPr>
            <a:r>
              <a:rPr lang="en-US" sz="3200">
                <a:solidFill>
                  <a:srgbClr val="000000"/>
                </a:solidFill>
                <a:latin typeface="Raleway"/>
              </a:rPr>
              <a:t>Yagna Satwik   - </a:t>
            </a:r>
            <a:r>
              <a:rPr lang="en-US" sz="3200">
                <a:solidFill>
                  <a:srgbClr val="000000"/>
                </a:solidFill>
                <a:latin typeface="Raleway Bold"/>
              </a:rPr>
              <a:t>204178</a:t>
            </a:r>
          </a:p>
        </p:txBody>
      </p:sp>
      <p:sp>
        <p:nvSpPr>
          <p:cNvPr id="9" name="Freeform 9"/>
          <p:cNvSpPr/>
          <p:nvPr/>
        </p:nvSpPr>
        <p:spPr>
          <a:xfrm>
            <a:off x="-12700" y="254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560040" y="541020"/>
            <a:ext cx="1950720" cy="349885"/>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957639" y="1825975"/>
            <a:ext cx="5072733" cy="649068"/>
          </a:xfrm>
          <a:prstGeom prst="rect">
            <a:avLst/>
          </a:prstGeom>
        </p:spPr>
        <p:txBody>
          <a:bodyPr lIns="0" tIns="0" rIns="0" bIns="0" rtlCol="0" anchor="t">
            <a:spAutoFit/>
          </a:bodyPr>
          <a:lstStyle/>
          <a:p>
            <a:pPr algn="l">
              <a:lnSpc>
                <a:spcPts val="5179"/>
              </a:lnSpc>
            </a:pPr>
            <a:r>
              <a:rPr lang="en-US" sz="3699">
                <a:solidFill>
                  <a:srgbClr val="000000"/>
                </a:solidFill>
                <a:latin typeface="Raleway Bold"/>
              </a:rPr>
              <a:t>Datasets</a:t>
            </a:r>
          </a:p>
        </p:txBody>
      </p:sp>
      <p:sp>
        <p:nvSpPr>
          <p:cNvPr id="3" name="TextBox 3"/>
          <p:cNvSpPr txBox="1"/>
          <p:nvPr/>
        </p:nvSpPr>
        <p:spPr>
          <a:xfrm>
            <a:off x="957639" y="2636968"/>
            <a:ext cx="16515021" cy="6934200"/>
          </a:xfrm>
          <a:prstGeom prst="rect">
            <a:avLst/>
          </a:prstGeom>
        </p:spPr>
        <p:txBody>
          <a:bodyPr lIns="0" tIns="0" rIns="0" bIns="0" rtlCol="0" anchor="t">
            <a:spAutoFit/>
          </a:bodyPr>
          <a:lstStyle/>
          <a:p>
            <a:pPr marL="833247" lvl="3" indent="-208312" algn="just">
              <a:lnSpc>
                <a:spcPts val="3900"/>
              </a:lnSpc>
              <a:buFont typeface="Arial"/>
              <a:buChar char="￭"/>
            </a:pPr>
            <a:r>
              <a:rPr lang="en-US" sz="3000" dirty="0">
                <a:solidFill>
                  <a:srgbClr val="000000"/>
                </a:solidFill>
                <a:latin typeface="Raleway"/>
              </a:rPr>
              <a:t>EMG datasets by UCI is used to develop and train  classifiers and deep learning models for future use on real time data.</a:t>
            </a:r>
          </a:p>
          <a:p>
            <a:pPr algn="just">
              <a:lnSpc>
                <a:spcPts val="3900"/>
              </a:lnSpc>
            </a:pPr>
            <a:endParaRPr lang="en-US" sz="3000" dirty="0">
              <a:solidFill>
                <a:srgbClr val="000000"/>
              </a:solidFill>
              <a:latin typeface="Raleway"/>
            </a:endParaRPr>
          </a:p>
          <a:p>
            <a:pPr marL="833247" lvl="3" indent="-208312" algn="just">
              <a:lnSpc>
                <a:spcPts val="3900"/>
              </a:lnSpc>
              <a:buFont typeface="Arial"/>
              <a:buChar char="￭"/>
            </a:pPr>
            <a:r>
              <a:rPr lang="en-US" sz="3000" dirty="0">
                <a:solidFill>
                  <a:srgbClr val="000000"/>
                </a:solidFill>
                <a:latin typeface="Raleway"/>
              </a:rPr>
              <a:t>The UCI EMG Physical Action Data Set [7] includes 10 normal and 10 aggressive physical actions that measure the human activity. The data have been collected from 4 subjects using the Delsys EMG wireless apparatus.</a:t>
            </a:r>
          </a:p>
          <a:p>
            <a:pPr algn="just">
              <a:lnSpc>
                <a:spcPts val="3900"/>
              </a:lnSpc>
            </a:pPr>
            <a:endParaRPr lang="en-US" sz="3000" dirty="0">
              <a:solidFill>
                <a:srgbClr val="000000"/>
              </a:solidFill>
              <a:latin typeface="Raleway"/>
            </a:endParaRPr>
          </a:p>
          <a:p>
            <a:pPr marL="833247" lvl="3" indent="-208312" algn="just">
              <a:lnSpc>
                <a:spcPts val="3900"/>
              </a:lnSpc>
              <a:buFont typeface="Arial"/>
              <a:buChar char="￭"/>
            </a:pPr>
            <a:r>
              <a:rPr lang="en-US" sz="3000" dirty="0">
                <a:solidFill>
                  <a:srgbClr val="000000"/>
                </a:solidFill>
                <a:latin typeface="Raleway"/>
              </a:rPr>
              <a:t>The data acquisition process involved eight skin-surface electrodes placed on the upper arms (biceps and triceps), and upper legs (thighs and hamstrings). </a:t>
            </a:r>
          </a:p>
          <a:p>
            <a:pPr algn="just">
              <a:lnSpc>
                <a:spcPts val="3900"/>
              </a:lnSpc>
            </a:pPr>
            <a:endParaRPr lang="en-US" sz="3000" dirty="0">
              <a:solidFill>
                <a:srgbClr val="000000"/>
              </a:solidFill>
              <a:latin typeface="Raleway"/>
            </a:endParaRPr>
          </a:p>
          <a:p>
            <a:pPr marL="807244" lvl="3" indent="-201811" algn="just">
              <a:lnSpc>
                <a:spcPts val="3900"/>
              </a:lnSpc>
              <a:buFont typeface="Arial"/>
              <a:buChar char="￭"/>
            </a:pPr>
            <a:r>
              <a:rPr lang="en-US" sz="3000" dirty="0">
                <a:solidFill>
                  <a:srgbClr val="000000"/>
                </a:solidFill>
                <a:latin typeface="Raleway"/>
              </a:rPr>
              <a:t>The other dataset also is from UCI ML Repository of EMG lower limb data [8], consisting of 22 subjects performing 3 activities, it is used to verify if the models are not overfitting and are accurate enough for EMG signals in general.</a:t>
            </a:r>
          </a:p>
          <a:p>
            <a:pPr marL="807244" lvl="3" indent="-201811" algn="just">
              <a:lnSpc>
                <a:spcPts val="3900"/>
              </a:lnSpc>
            </a:pPr>
            <a:endParaRPr lang="en-US" sz="3000" dirty="0">
              <a:solidFill>
                <a:srgbClr val="000000"/>
              </a:solidFill>
              <a:latin typeface="Raleway"/>
            </a:endParaRPr>
          </a:p>
        </p:txBody>
      </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9</a:t>
            </a:r>
          </a:p>
        </p:txBody>
      </p:sp>
      <p:sp>
        <p:nvSpPr>
          <p:cNvPr id="6" name="TextBox 6"/>
          <p:cNvSpPr txBox="1"/>
          <p:nvPr/>
        </p:nvSpPr>
        <p:spPr>
          <a:xfrm>
            <a:off x="3565066" y="52068"/>
            <a:ext cx="11603133" cy="1404114"/>
          </a:xfrm>
          <a:prstGeom prst="rect">
            <a:avLst/>
          </a:prstGeom>
        </p:spPr>
        <p:txBody>
          <a:bodyPr lIns="0" tIns="0" rIns="0" bIns="0" rtlCol="0" anchor="t">
            <a:spAutoFit/>
          </a:bodyPr>
          <a:lstStyle/>
          <a:p>
            <a:pPr algn="ctr">
              <a:lnSpc>
                <a:spcPts val="11518"/>
              </a:lnSpc>
            </a:pPr>
            <a:r>
              <a:rPr lang="en-US" sz="7999">
                <a:solidFill>
                  <a:srgbClr val="273384"/>
                </a:solidFill>
                <a:latin typeface="Eczar Bold"/>
              </a:rPr>
              <a:t>Methods and Materials</a:t>
            </a:r>
          </a:p>
        </p:txBody>
      </p:sp>
      <p:grpSp>
        <p:nvGrpSpPr>
          <p:cNvPr id="7" name="Group 7"/>
          <p:cNvGrpSpPr/>
          <p:nvPr/>
        </p:nvGrpSpPr>
        <p:grpSpPr>
          <a:xfrm>
            <a:off x="4838347" y="1465707"/>
            <a:ext cx="7890129" cy="122682"/>
            <a:chOff x="0" y="0"/>
            <a:chExt cx="10520172" cy="163576"/>
          </a:xfrm>
        </p:grpSpPr>
        <p:sp>
          <p:nvSpPr>
            <p:cNvPr id="8" name="Freeform 8"/>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t="-1405" b="-1405"/>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816736" y="231393"/>
            <a:ext cx="15413989" cy="1404114"/>
          </a:xfrm>
          <a:prstGeom prst="rect">
            <a:avLst/>
          </a:prstGeom>
        </p:spPr>
        <p:txBody>
          <a:bodyPr lIns="0" tIns="0" rIns="0" bIns="0" rtlCol="0" anchor="t">
            <a:spAutoFit/>
          </a:bodyPr>
          <a:lstStyle/>
          <a:p>
            <a:pPr algn="ctr">
              <a:lnSpc>
                <a:spcPts val="11518"/>
              </a:lnSpc>
            </a:pPr>
            <a:r>
              <a:rPr lang="en-US" sz="7999">
                <a:solidFill>
                  <a:srgbClr val="273384"/>
                </a:solidFill>
                <a:latin typeface="Eczar Bold"/>
              </a:rPr>
              <a:t>Random Forest and DL Models</a:t>
            </a:r>
          </a:p>
        </p:txBody>
      </p:sp>
      <p:grpSp>
        <p:nvGrpSpPr>
          <p:cNvPr id="3" name="Group 3"/>
          <p:cNvGrpSpPr/>
          <p:nvPr/>
        </p:nvGrpSpPr>
        <p:grpSpPr>
          <a:xfrm>
            <a:off x="5019675" y="1676938"/>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3"/>
              <a:stretch>
                <a:fillRect t="-1405" b="-1405"/>
              </a:stretch>
            </a:blipFill>
          </p:spPr>
        </p:sp>
      </p:grpSp>
      <p:sp>
        <p:nvSpPr>
          <p:cNvPr id="5" name="TextBox 5"/>
          <p:cNvSpPr txBox="1"/>
          <p:nvPr/>
        </p:nvSpPr>
        <p:spPr>
          <a:xfrm>
            <a:off x="1307386" y="2490424"/>
            <a:ext cx="16336184" cy="6934200"/>
          </a:xfrm>
          <a:prstGeom prst="rect">
            <a:avLst/>
          </a:prstGeom>
        </p:spPr>
        <p:txBody>
          <a:bodyPr lIns="0" tIns="0" rIns="0" bIns="0" rtlCol="0" anchor="t">
            <a:spAutoFit/>
          </a:bodyPr>
          <a:lstStyle/>
          <a:p>
            <a:pPr marL="695920" lvl="2" indent="-231973" algn="just">
              <a:lnSpc>
                <a:spcPts val="3900"/>
              </a:lnSpc>
              <a:buFont typeface="Arial"/>
              <a:buChar char="⚬"/>
            </a:pPr>
            <a:r>
              <a:rPr lang="en-US" sz="3000">
                <a:solidFill>
                  <a:srgbClr val="000000"/>
                </a:solidFill>
                <a:latin typeface="Raleway Bold"/>
              </a:rPr>
              <a:t>Random Forest:</a:t>
            </a:r>
            <a:r>
              <a:rPr lang="en-US" sz="3000">
                <a:solidFill>
                  <a:srgbClr val="000000"/>
                </a:solidFill>
                <a:latin typeface="Raleway"/>
              </a:rPr>
              <a:t> Random forest is a powerful ensemble learning algorithm that builds multiple decision trees and combines their predictions to improve accuracy and reduce overfitting. It is widely used in classification and regression tasks across various domains due to its robustness and ability to handle large datasets.</a:t>
            </a:r>
          </a:p>
          <a:p>
            <a:pPr marL="695920" lvl="2" indent="-231973" algn="just">
              <a:lnSpc>
                <a:spcPts val="3900"/>
              </a:lnSpc>
            </a:pPr>
            <a:endParaRPr lang="en-US" sz="3000">
              <a:solidFill>
                <a:srgbClr val="000000"/>
              </a:solidFill>
              <a:latin typeface="Raleway"/>
            </a:endParaRPr>
          </a:p>
          <a:p>
            <a:pPr marL="695920" lvl="2" indent="-231973" algn="just">
              <a:lnSpc>
                <a:spcPts val="3900"/>
              </a:lnSpc>
              <a:buFont typeface="Arial"/>
              <a:buChar char="⚬"/>
            </a:pPr>
            <a:r>
              <a:rPr lang="en-US" sz="3000">
                <a:solidFill>
                  <a:srgbClr val="000000"/>
                </a:solidFill>
                <a:latin typeface="Raleway Bold"/>
              </a:rPr>
              <a:t>CNN:</a:t>
            </a:r>
            <a:r>
              <a:rPr lang="en-US" sz="3000">
                <a:solidFill>
                  <a:srgbClr val="000000"/>
                </a:solidFill>
                <a:latin typeface="Raleway"/>
              </a:rPr>
              <a:t> These efficient algorithms excel in image recognition, detecting edges and textures with minimal computational complexity, ideal for accurate analysis of large datasets.</a:t>
            </a:r>
          </a:p>
          <a:p>
            <a:pPr marL="695920" lvl="2" indent="-231973" algn="just">
              <a:lnSpc>
                <a:spcPts val="3900"/>
              </a:lnSpc>
            </a:pPr>
            <a:endParaRPr lang="en-US" sz="3000">
              <a:solidFill>
                <a:srgbClr val="000000"/>
              </a:solidFill>
              <a:latin typeface="Raleway"/>
            </a:endParaRPr>
          </a:p>
          <a:p>
            <a:pPr marL="695920" lvl="2" indent="-231973" algn="just">
              <a:lnSpc>
                <a:spcPts val="3900"/>
              </a:lnSpc>
              <a:buFont typeface="Arial"/>
              <a:buChar char="⚬"/>
            </a:pPr>
            <a:r>
              <a:rPr lang="en-US" sz="3000">
                <a:solidFill>
                  <a:srgbClr val="000000"/>
                </a:solidFill>
                <a:latin typeface="Raleway Bold"/>
              </a:rPr>
              <a:t>LSTM:</a:t>
            </a:r>
            <a:r>
              <a:rPr lang="en-US" sz="3000">
                <a:solidFill>
                  <a:srgbClr val="000000"/>
                </a:solidFill>
                <a:latin typeface="Raleway"/>
              </a:rPr>
              <a:t> These networks process data sequences efficiently by selectively retaining or forgetting information over time through gates, lessening computational load and prioritizing pertinent details.</a:t>
            </a:r>
          </a:p>
          <a:p>
            <a:pPr algn="just">
              <a:lnSpc>
                <a:spcPts val="3900"/>
              </a:lnSpc>
            </a:pPr>
            <a:endParaRPr lang="en-US" sz="3000">
              <a:solidFill>
                <a:srgbClr val="000000"/>
              </a:solidFill>
              <a:latin typeface="Raleway"/>
            </a:endParaRPr>
          </a:p>
          <a:p>
            <a:pPr marL="695920" lvl="2" indent="-231973" algn="just">
              <a:lnSpc>
                <a:spcPts val="3900"/>
              </a:lnSpc>
            </a:pPr>
            <a:endParaRPr lang="en-US" sz="3000">
              <a:solidFill>
                <a:srgbClr val="000000"/>
              </a:solidFill>
              <a:latin typeface="Raleway"/>
            </a:endParaRPr>
          </a:p>
        </p:txBody>
      </p:sp>
      <p:sp>
        <p:nvSpPr>
          <p:cNvPr id="6" name="Freeform 6"/>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13</a:t>
            </a:r>
          </a:p>
          <a:p>
            <a:pPr algn="r">
              <a:lnSpc>
                <a:spcPts val="2160"/>
              </a:lnSpc>
            </a:pPr>
            <a:endParaRPr lang="en-US" sz="1800">
              <a:solidFill>
                <a:srgbClr val="898989"/>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013460" y="2313970"/>
            <a:ext cx="16245840" cy="5448300"/>
          </a:xfrm>
          <a:prstGeom prst="rect">
            <a:avLst/>
          </a:prstGeom>
        </p:spPr>
        <p:txBody>
          <a:bodyPr lIns="0" tIns="0" rIns="0" bIns="0" rtlCol="0" anchor="t">
            <a:spAutoFit/>
          </a:bodyPr>
          <a:lstStyle/>
          <a:p>
            <a:pPr marL="695920" lvl="2" indent="-231973" algn="just">
              <a:lnSpc>
                <a:spcPts val="3900"/>
              </a:lnSpc>
              <a:buFont typeface="Arial"/>
              <a:buChar char="⚬"/>
            </a:pPr>
            <a:r>
              <a:rPr lang="en-US" sz="3000">
                <a:solidFill>
                  <a:srgbClr val="000000"/>
                </a:solidFill>
                <a:latin typeface="Raleway Bold"/>
              </a:rPr>
              <a:t>CNN+LSTM :</a:t>
            </a:r>
            <a:r>
              <a:rPr lang="en-US" sz="3000">
                <a:solidFill>
                  <a:srgbClr val="000000"/>
                </a:solidFill>
                <a:latin typeface="Raleway"/>
              </a:rPr>
              <a:t> By enabling the CNN to learn spatial features initially, this model streamlines computations, diminishing the complexity of subsequent LSTM layers. Consequently, it offers an efficient approach for comprehending both spatial and temporal aspects of the data.Thus making it more efficient.</a:t>
            </a:r>
          </a:p>
          <a:p>
            <a:pPr marL="695920" lvl="2" indent="-231973" algn="just">
              <a:lnSpc>
                <a:spcPts val="3900"/>
              </a:lnSpc>
            </a:pPr>
            <a:endParaRPr lang="en-US" sz="3000">
              <a:solidFill>
                <a:srgbClr val="000000"/>
              </a:solidFill>
              <a:latin typeface="Raleway"/>
            </a:endParaRPr>
          </a:p>
          <a:p>
            <a:pPr marL="695920" lvl="2" indent="-231973" algn="just">
              <a:lnSpc>
                <a:spcPts val="3900"/>
              </a:lnSpc>
              <a:buFont typeface="Arial"/>
              <a:buChar char="⚬"/>
            </a:pPr>
            <a:r>
              <a:rPr lang="en-US" sz="3000">
                <a:solidFill>
                  <a:srgbClr val="000000"/>
                </a:solidFill>
                <a:latin typeface="Raleway Bold"/>
              </a:rPr>
              <a:t>CNN +STFT: </a:t>
            </a:r>
            <a:r>
              <a:rPr lang="en-US" sz="3000">
                <a:solidFill>
                  <a:srgbClr val="000000"/>
                </a:solidFill>
                <a:latin typeface="Raleway"/>
              </a:rPr>
              <a:t>Combining CNN with STFT (Short-Time Fourier Transform) optimizes efficiency by extracting both spatial and frequency-domain features in one step, reducing computation while enhancing accuracy in tasks like Image classification or speech recognition.</a:t>
            </a:r>
          </a:p>
          <a:p>
            <a:pPr algn="just">
              <a:lnSpc>
                <a:spcPts val="3900"/>
              </a:lnSpc>
            </a:pPr>
            <a:endParaRPr lang="en-US" sz="3000">
              <a:solidFill>
                <a:srgbClr val="000000"/>
              </a:solidFill>
              <a:latin typeface="Raleway"/>
            </a:endParaRPr>
          </a:p>
          <a:p>
            <a:pPr marL="695920" lvl="2" indent="-231973" algn="just">
              <a:lnSpc>
                <a:spcPts val="3900"/>
              </a:lnSpc>
            </a:pPr>
            <a:endParaRPr lang="en-US" sz="3000">
              <a:solidFill>
                <a:srgbClr val="000000"/>
              </a:solidFill>
              <a:latin typeface="Raleway"/>
            </a:endParaRPr>
          </a:p>
        </p:txBody>
      </p:sp>
      <p:sp>
        <p:nvSpPr>
          <p:cNvPr id="3" name="Freeform 3"/>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13</a:t>
            </a:r>
          </a:p>
          <a:p>
            <a:pPr algn="r">
              <a:lnSpc>
                <a:spcPts val="2160"/>
              </a:lnSpc>
            </a:pPr>
            <a:endParaRPr lang="en-US" sz="1800">
              <a:solidFill>
                <a:srgbClr val="898989"/>
              </a:solidFill>
              <a:latin typeface="Times New Roman"/>
            </a:endParaRPr>
          </a:p>
        </p:txBody>
      </p:sp>
      <p:sp>
        <p:nvSpPr>
          <p:cNvPr id="5" name="TextBox 5"/>
          <p:cNvSpPr txBox="1"/>
          <p:nvPr/>
        </p:nvSpPr>
        <p:spPr>
          <a:xfrm>
            <a:off x="1816736" y="231393"/>
            <a:ext cx="15413989" cy="1404114"/>
          </a:xfrm>
          <a:prstGeom prst="rect">
            <a:avLst/>
          </a:prstGeom>
        </p:spPr>
        <p:txBody>
          <a:bodyPr lIns="0" tIns="0" rIns="0" bIns="0" rtlCol="0" anchor="t">
            <a:spAutoFit/>
          </a:bodyPr>
          <a:lstStyle/>
          <a:p>
            <a:pPr algn="ctr">
              <a:lnSpc>
                <a:spcPts val="11518"/>
              </a:lnSpc>
            </a:pPr>
            <a:r>
              <a:rPr lang="en-US" sz="7999">
                <a:solidFill>
                  <a:srgbClr val="273384"/>
                </a:solidFill>
                <a:latin typeface="Eczar Bold"/>
              </a:rPr>
              <a:t>Random Forest and DL Models</a:t>
            </a:r>
          </a:p>
        </p:txBody>
      </p:sp>
      <p:grpSp>
        <p:nvGrpSpPr>
          <p:cNvPr id="6" name="Group 6"/>
          <p:cNvGrpSpPr/>
          <p:nvPr/>
        </p:nvGrpSpPr>
        <p:grpSpPr>
          <a:xfrm>
            <a:off x="5019675" y="1676938"/>
            <a:ext cx="7890129" cy="122682"/>
            <a:chOff x="0" y="0"/>
            <a:chExt cx="10520172" cy="163576"/>
          </a:xfrm>
        </p:grpSpPr>
        <p:sp>
          <p:nvSpPr>
            <p:cNvPr id="7" name="Freeform 7"/>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5"/>
              <a:stretch>
                <a:fillRect t="-1405" b="-1405"/>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10</a:t>
            </a:r>
          </a:p>
        </p:txBody>
      </p:sp>
      <p:sp>
        <p:nvSpPr>
          <p:cNvPr id="4" name="TextBox 4"/>
          <p:cNvSpPr txBox="1"/>
          <p:nvPr/>
        </p:nvSpPr>
        <p:spPr>
          <a:xfrm>
            <a:off x="1036408" y="2383154"/>
            <a:ext cx="9052384" cy="1981200"/>
          </a:xfrm>
          <a:prstGeom prst="rect">
            <a:avLst/>
          </a:prstGeom>
        </p:spPr>
        <p:txBody>
          <a:bodyPr lIns="0" tIns="0" rIns="0" bIns="0" rtlCol="0" anchor="t">
            <a:spAutoFit/>
          </a:bodyPr>
          <a:lstStyle/>
          <a:p>
            <a:pPr marL="822921" lvl="2" indent="-457200" algn="just">
              <a:lnSpc>
                <a:spcPts val="3900"/>
              </a:lnSpc>
              <a:buFont typeface="Arial" panose="020B0604020202020204" pitchFamily="34" charset="0"/>
              <a:buChar char="•"/>
            </a:pPr>
            <a:r>
              <a:rPr lang="en-US" sz="3000" dirty="0">
                <a:solidFill>
                  <a:srgbClr val="000000"/>
                </a:solidFill>
                <a:latin typeface="Raleway"/>
              </a:rPr>
              <a:t>A spectrogram is a visual representation of this analysis derived from STFT (Short Time Fourier Transform). It holds a number of unknown features of EMG signals.</a:t>
            </a:r>
          </a:p>
        </p:txBody>
      </p:sp>
      <p:grpSp>
        <p:nvGrpSpPr>
          <p:cNvPr id="5" name="Group 5"/>
          <p:cNvGrpSpPr/>
          <p:nvPr/>
        </p:nvGrpSpPr>
        <p:grpSpPr>
          <a:xfrm>
            <a:off x="11348842" y="3086646"/>
            <a:ext cx="6481958" cy="4458082"/>
            <a:chOff x="0" y="0"/>
            <a:chExt cx="8642611" cy="5944109"/>
          </a:xfrm>
        </p:grpSpPr>
        <p:sp>
          <p:nvSpPr>
            <p:cNvPr id="6" name="Freeform 6" descr="C:\Users\Dell\OneDrive\Desktop\STFT_Sub1_Bowing_sensor_R-Tri_segment_3.png"/>
            <p:cNvSpPr/>
            <p:nvPr/>
          </p:nvSpPr>
          <p:spPr>
            <a:xfrm>
              <a:off x="0" y="0"/>
              <a:ext cx="8642604" cy="5944108"/>
            </a:xfrm>
            <a:custGeom>
              <a:avLst/>
              <a:gdLst/>
              <a:ahLst/>
              <a:cxnLst/>
              <a:rect l="l" t="t" r="r" b="b"/>
              <a:pathLst>
                <a:path w="8642604" h="5944108">
                  <a:moveTo>
                    <a:pt x="0" y="0"/>
                  </a:moveTo>
                  <a:lnTo>
                    <a:pt x="8642604" y="0"/>
                  </a:lnTo>
                  <a:lnTo>
                    <a:pt x="8642604" y="5944108"/>
                  </a:lnTo>
                  <a:lnTo>
                    <a:pt x="0" y="5944108"/>
                  </a:lnTo>
                  <a:lnTo>
                    <a:pt x="0" y="0"/>
                  </a:lnTo>
                  <a:close/>
                </a:path>
              </a:pathLst>
            </a:custGeom>
            <a:blipFill>
              <a:blip r:embed="rId4"/>
              <a:stretch>
                <a:fillRect t="-2988" b="-2988"/>
              </a:stretch>
            </a:blipFill>
          </p:spPr>
        </p:sp>
      </p:grpSp>
      <p:sp>
        <p:nvSpPr>
          <p:cNvPr id="7" name="TextBox 7"/>
          <p:cNvSpPr txBox="1"/>
          <p:nvPr/>
        </p:nvSpPr>
        <p:spPr>
          <a:xfrm>
            <a:off x="1036408" y="4824010"/>
            <a:ext cx="9418320" cy="1485900"/>
          </a:xfrm>
          <a:prstGeom prst="rect">
            <a:avLst/>
          </a:prstGeom>
        </p:spPr>
        <p:txBody>
          <a:bodyPr lIns="0" tIns="0" rIns="0" bIns="0" rtlCol="0" anchor="t">
            <a:spAutoFit/>
          </a:bodyPr>
          <a:lstStyle/>
          <a:p>
            <a:pPr marL="822921" lvl="2" indent="-457200" algn="just">
              <a:lnSpc>
                <a:spcPts val="3900"/>
              </a:lnSpc>
              <a:buFont typeface="Arial" panose="020B0604020202020204" pitchFamily="34" charset="0"/>
              <a:buChar char="•"/>
            </a:pPr>
            <a:r>
              <a:rPr lang="en-US" sz="3000" dirty="0">
                <a:solidFill>
                  <a:srgbClr val="000000"/>
                </a:solidFill>
                <a:latin typeface="Raleway"/>
              </a:rPr>
              <a:t>The spectrogram is a series of sinusoidal functions varying with time. Different colors represent different energy values. </a:t>
            </a:r>
          </a:p>
        </p:txBody>
      </p:sp>
      <p:grpSp>
        <p:nvGrpSpPr>
          <p:cNvPr id="8" name="Group 8"/>
          <p:cNvGrpSpPr/>
          <p:nvPr/>
        </p:nvGrpSpPr>
        <p:grpSpPr>
          <a:xfrm>
            <a:off x="4757594" y="1668055"/>
            <a:ext cx="7890129" cy="122682"/>
            <a:chOff x="0" y="0"/>
            <a:chExt cx="10520172" cy="163576"/>
          </a:xfrm>
        </p:grpSpPr>
        <p:sp>
          <p:nvSpPr>
            <p:cNvPr id="9" name="Freeform 9"/>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5"/>
              <a:stretch>
                <a:fillRect l="-292" r="-292"/>
              </a:stretch>
            </a:blipFill>
          </p:spPr>
        </p:sp>
      </p:grpSp>
      <p:sp>
        <p:nvSpPr>
          <p:cNvPr id="10" name="TextBox 10"/>
          <p:cNvSpPr txBox="1"/>
          <p:nvPr/>
        </p:nvSpPr>
        <p:spPr>
          <a:xfrm>
            <a:off x="3141351" y="529535"/>
            <a:ext cx="13127349" cy="1219200"/>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Time Frequency Analysis</a:t>
            </a:r>
          </a:p>
        </p:txBody>
      </p:sp>
      <p:sp>
        <p:nvSpPr>
          <p:cNvPr id="11" name="TextBox 11"/>
          <p:cNvSpPr txBox="1"/>
          <p:nvPr/>
        </p:nvSpPr>
        <p:spPr>
          <a:xfrm>
            <a:off x="533400" y="6757035"/>
            <a:ext cx="10247210" cy="1981200"/>
          </a:xfrm>
          <a:prstGeom prst="rect">
            <a:avLst/>
          </a:prstGeom>
        </p:spPr>
        <p:txBody>
          <a:bodyPr lIns="0" tIns="0" rIns="0" bIns="0" rtlCol="0" anchor="t">
            <a:spAutoFit/>
          </a:bodyPr>
          <a:lstStyle/>
          <a:p>
            <a:pPr marL="1320800" lvl="2" indent="-457200" algn="just">
              <a:lnSpc>
                <a:spcPts val="3900"/>
              </a:lnSpc>
              <a:buFont typeface="Arial" panose="020B0604020202020204" pitchFamily="34" charset="0"/>
              <a:buChar char="•"/>
            </a:pPr>
            <a:r>
              <a:rPr lang="en-US" sz="3000" dirty="0">
                <a:solidFill>
                  <a:srgbClr val="000000"/>
                </a:solidFill>
                <a:latin typeface="Raleway"/>
              </a:rPr>
              <a:t>The original sEMG signals have 10,000 samples, and the length of the sampling window is 2000 samples/sec. The sampled sEMG signals are then converted into the color images</a:t>
            </a:r>
          </a:p>
        </p:txBody>
      </p:sp>
      <p:sp>
        <p:nvSpPr>
          <p:cNvPr id="12" name="TextBox 12"/>
          <p:cNvSpPr txBox="1"/>
          <p:nvPr/>
        </p:nvSpPr>
        <p:spPr>
          <a:xfrm>
            <a:off x="11955961" y="7913370"/>
            <a:ext cx="5267720" cy="635496"/>
          </a:xfrm>
          <a:prstGeom prst="rect">
            <a:avLst/>
          </a:prstGeom>
        </p:spPr>
        <p:txBody>
          <a:bodyPr lIns="0" tIns="0" rIns="0" bIns="0" rtlCol="0" anchor="t">
            <a:spAutoFit/>
          </a:bodyPr>
          <a:lstStyle/>
          <a:p>
            <a:pPr algn="ctr">
              <a:lnSpc>
                <a:spcPts val="2400"/>
              </a:lnSpc>
            </a:pPr>
            <a:r>
              <a:rPr lang="en-US" sz="2000">
                <a:solidFill>
                  <a:srgbClr val="000000"/>
                </a:solidFill>
                <a:latin typeface="Raleway"/>
              </a:rPr>
              <a:t>spectrogram for the bowing data of </a:t>
            </a:r>
          </a:p>
          <a:p>
            <a:pPr algn="ctr">
              <a:lnSpc>
                <a:spcPts val="2400"/>
              </a:lnSpc>
            </a:pPr>
            <a:r>
              <a:rPr lang="en-US" sz="2000">
                <a:solidFill>
                  <a:srgbClr val="000000"/>
                </a:solidFill>
                <a:latin typeface="Raleway"/>
              </a:rPr>
              <a:t>subject 1, channel 1​,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12</a:t>
            </a:r>
          </a:p>
          <a:p>
            <a:pPr algn="r">
              <a:lnSpc>
                <a:spcPts val="2160"/>
              </a:lnSpc>
            </a:pPr>
            <a:endParaRPr lang="en-US" sz="1800">
              <a:solidFill>
                <a:srgbClr val="898989"/>
              </a:solidFill>
              <a:latin typeface="Times New Roman"/>
            </a:endParaRPr>
          </a:p>
        </p:txBody>
      </p:sp>
      <p:sp>
        <p:nvSpPr>
          <p:cNvPr id="3" name="Freeform 3"/>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04092" y="646622"/>
            <a:ext cx="17381170" cy="624250"/>
          </a:xfrm>
          <a:prstGeom prst="rect">
            <a:avLst/>
          </a:prstGeom>
        </p:spPr>
        <p:txBody>
          <a:bodyPr lIns="0" tIns="0" rIns="0" bIns="0" rtlCol="0" anchor="t">
            <a:spAutoFit/>
          </a:bodyPr>
          <a:lstStyle/>
          <a:p>
            <a:pPr algn="ctr">
              <a:lnSpc>
                <a:spcPts val="4354"/>
              </a:lnSpc>
            </a:pPr>
            <a:r>
              <a:rPr lang="en-US" sz="5600">
                <a:solidFill>
                  <a:srgbClr val="273384"/>
                </a:solidFill>
                <a:latin typeface="Eczar Bold"/>
              </a:rPr>
              <a:t>SynchorSqueezing Short Time Fourier Transform</a:t>
            </a:r>
          </a:p>
        </p:txBody>
      </p:sp>
      <p:grpSp>
        <p:nvGrpSpPr>
          <p:cNvPr id="5" name="Group 5"/>
          <p:cNvGrpSpPr/>
          <p:nvPr/>
        </p:nvGrpSpPr>
        <p:grpSpPr>
          <a:xfrm>
            <a:off x="5263863" y="1308971"/>
            <a:ext cx="7890129" cy="122682"/>
            <a:chOff x="0" y="0"/>
            <a:chExt cx="10520172" cy="163576"/>
          </a:xfrm>
        </p:grpSpPr>
        <p:sp>
          <p:nvSpPr>
            <p:cNvPr id="6" name="Freeform 6"/>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t="-1405" b="-1405"/>
              </a:stretch>
            </a:blipFill>
          </p:spPr>
        </p:sp>
      </p:grpSp>
      <p:sp>
        <p:nvSpPr>
          <p:cNvPr id="7" name="TextBox 7"/>
          <p:cNvSpPr txBox="1"/>
          <p:nvPr/>
        </p:nvSpPr>
        <p:spPr>
          <a:xfrm>
            <a:off x="1219200" y="1812653"/>
            <a:ext cx="10910011" cy="7839076"/>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Raleway Bold"/>
              </a:rPr>
              <a:t>Synchrosqueezing: </a:t>
            </a:r>
            <a:r>
              <a:rPr lang="en-US" sz="2999">
                <a:solidFill>
                  <a:srgbClr val="000000"/>
                </a:solidFill>
                <a:latin typeface="Raleway"/>
              </a:rPr>
              <a:t>Improves on Short-Time Fourier Transforms (STFT) by reducing uncertainty in the time-frequency domain.</a:t>
            </a:r>
          </a:p>
          <a:p>
            <a:pPr algn="just">
              <a:lnSpc>
                <a:spcPts val="4199"/>
              </a:lnSpc>
              <a:spcBef>
                <a:spcPct val="0"/>
              </a:spcBef>
            </a:pPr>
            <a:endParaRPr lang="en-US" sz="2999">
              <a:solidFill>
                <a:srgbClr val="000000"/>
              </a:solidFill>
              <a:latin typeface="Raleway"/>
            </a:endParaRPr>
          </a:p>
          <a:p>
            <a:pPr algn="just">
              <a:lnSpc>
                <a:spcPts val="4199"/>
              </a:lnSpc>
              <a:spcBef>
                <a:spcPct val="0"/>
              </a:spcBef>
            </a:pPr>
            <a:r>
              <a:rPr lang="en-US" sz="2999">
                <a:solidFill>
                  <a:srgbClr val="000000"/>
                </a:solidFill>
                <a:latin typeface="Raleway Bold"/>
              </a:rPr>
              <a:t>Synchrosqueezing Transform (SST) Goals:</a:t>
            </a:r>
          </a:p>
          <a:p>
            <a:pPr marL="647695" lvl="1" indent="-323848" algn="just">
              <a:lnSpc>
                <a:spcPts val="4199"/>
              </a:lnSpc>
              <a:buFont typeface="Arial"/>
              <a:buChar char="•"/>
            </a:pPr>
            <a:r>
              <a:rPr lang="en-US" sz="2999">
                <a:solidFill>
                  <a:srgbClr val="000000"/>
                </a:solidFill>
                <a:latin typeface="Raleway"/>
              </a:rPr>
              <a:t>Concentrates complex signals in the time-frequency plane.</a:t>
            </a:r>
          </a:p>
          <a:p>
            <a:pPr marL="647695" lvl="1" indent="-323848" algn="just">
              <a:lnSpc>
                <a:spcPts val="4199"/>
              </a:lnSpc>
              <a:buFont typeface="Arial"/>
              <a:buChar char="•"/>
            </a:pPr>
            <a:r>
              <a:rPr lang="en-US" sz="2999">
                <a:solidFill>
                  <a:srgbClr val="000000"/>
                </a:solidFill>
                <a:latin typeface="Raleway"/>
              </a:rPr>
              <a:t>Separates and extracts different signal components.</a:t>
            </a:r>
          </a:p>
          <a:p>
            <a:pPr algn="just">
              <a:lnSpc>
                <a:spcPts val="4199"/>
              </a:lnSpc>
              <a:spcBef>
                <a:spcPct val="0"/>
              </a:spcBef>
            </a:pPr>
            <a:endParaRPr lang="en-US" sz="2999">
              <a:solidFill>
                <a:srgbClr val="000000"/>
              </a:solidFill>
              <a:latin typeface="Raleway"/>
            </a:endParaRPr>
          </a:p>
          <a:p>
            <a:pPr algn="just">
              <a:lnSpc>
                <a:spcPts val="4199"/>
              </a:lnSpc>
              <a:spcBef>
                <a:spcPct val="0"/>
              </a:spcBef>
            </a:pPr>
            <a:r>
              <a:rPr lang="en-US" sz="2999">
                <a:solidFill>
                  <a:srgbClr val="000000"/>
                </a:solidFill>
                <a:latin typeface="Raleway Bold"/>
              </a:rPr>
              <a:t>Optimizing STFT: </a:t>
            </a:r>
            <a:r>
              <a:rPr lang="en-US" sz="2999">
                <a:solidFill>
                  <a:srgbClr val="000000"/>
                </a:solidFill>
                <a:latin typeface="Raleway"/>
              </a:rPr>
              <a:t>Adjusting STFT parameters helps focus on the most relevant information for the model.</a:t>
            </a:r>
          </a:p>
          <a:p>
            <a:pPr algn="just">
              <a:lnSpc>
                <a:spcPts val="4199"/>
              </a:lnSpc>
              <a:spcBef>
                <a:spcPct val="0"/>
              </a:spcBef>
            </a:pPr>
            <a:endParaRPr lang="en-US" sz="2999">
              <a:solidFill>
                <a:srgbClr val="000000"/>
              </a:solidFill>
              <a:latin typeface="Raleway"/>
            </a:endParaRPr>
          </a:p>
          <a:p>
            <a:pPr algn="just">
              <a:lnSpc>
                <a:spcPts val="4199"/>
              </a:lnSpc>
              <a:spcBef>
                <a:spcPct val="0"/>
              </a:spcBef>
            </a:pPr>
            <a:r>
              <a:rPr lang="en-US" sz="2999">
                <a:solidFill>
                  <a:srgbClr val="000000"/>
                </a:solidFill>
                <a:latin typeface="Raleway Bold"/>
              </a:rPr>
              <a:t>Synchrosqueezing Benefit: </a:t>
            </a:r>
            <a:r>
              <a:rPr lang="en-US" sz="2999">
                <a:solidFill>
                  <a:srgbClr val="000000"/>
                </a:solidFill>
                <a:latin typeface="Raleway"/>
              </a:rPr>
              <a:t>By rearranging energy in the time-frequency plane, it improves component localization, making the signal easier to understand and use.</a:t>
            </a:r>
          </a:p>
        </p:txBody>
      </p:sp>
      <p:sp>
        <p:nvSpPr>
          <p:cNvPr id="8" name="Freeform 8"/>
          <p:cNvSpPr/>
          <p:nvPr/>
        </p:nvSpPr>
        <p:spPr>
          <a:xfrm>
            <a:off x="13182567" y="1917428"/>
            <a:ext cx="4017268" cy="3239732"/>
          </a:xfrm>
          <a:custGeom>
            <a:avLst/>
            <a:gdLst/>
            <a:ahLst/>
            <a:cxnLst/>
            <a:rect l="l" t="t" r="r" b="b"/>
            <a:pathLst>
              <a:path w="4017268" h="3239732">
                <a:moveTo>
                  <a:pt x="0" y="0"/>
                </a:moveTo>
                <a:lnTo>
                  <a:pt x="4017268" y="0"/>
                </a:lnTo>
                <a:lnTo>
                  <a:pt x="4017268" y="3239732"/>
                </a:lnTo>
                <a:lnTo>
                  <a:pt x="0" y="3239732"/>
                </a:lnTo>
                <a:lnTo>
                  <a:pt x="0" y="0"/>
                </a:lnTo>
                <a:close/>
              </a:path>
            </a:pathLst>
          </a:custGeom>
          <a:blipFill>
            <a:blip r:embed="rId5"/>
            <a:stretch>
              <a:fillRect/>
            </a:stretch>
          </a:blipFill>
        </p:spPr>
      </p:sp>
      <p:sp>
        <p:nvSpPr>
          <p:cNvPr id="9" name="Freeform 9"/>
          <p:cNvSpPr/>
          <p:nvPr/>
        </p:nvSpPr>
        <p:spPr>
          <a:xfrm>
            <a:off x="13351067" y="5884965"/>
            <a:ext cx="3848768" cy="3213535"/>
          </a:xfrm>
          <a:custGeom>
            <a:avLst/>
            <a:gdLst/>
            <a:ahLst/>
            <a:cxnLst/>
            <a:rect l="l" t="t" r="r" b="b"/>
            <a:pathLst>
              <a:path w="3848768" h="3213535">
                <a:moveTo>
                  <a:pt x="0" y="0"/>
                </a:moveTo>
                <a:lnTo>
                  <a:pt x="3848768" y="0"/>
                </a:lnTo>
                <a:lnTo>
                  <a:pt x="3848768" y="3213534"/>
                </a:lnTo>
                <a:lnTo>
                  <a:pt x="0" y="3213534"/>
                </a:lnTo>
                <a:lnTo>
                  <a:pt x="0" y="0"/>
                </a:lnTo>
                <a:close/>
              </a:path>
            </a:pathLst>
          </a:custGeom>
          <a:blipFill>
            <a:blip r:embed="rId6"/>
            <a:stretch>
              <a:fillRect/>
            </a:stretch>
          </a:blipFill>
        </p:spPr>
      </p:sp>
      <p:sp>
        <p:nvSpPr>
          <p:cNvPr id="10" name="TextBox 10"/>
          <p:cNvSpPr txBox="1"/>
          <p:nvPr/>
        </p:nvSpPr>
        <p:spPr>
          <a:xfrm>
            <a:off x="14640299" y="5100010"/>
            <a:ext cx="1101804" cy="3587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Raleway Bold"/>
              </a:rPr>
              <a:t>(a)  STFT </a:t>
            </a:r>
          </a:p>
        </p:txBody>
      </p:sp>
      <p:sp>
        <p:nvSpPr>
          <p:cNvPr id="11" name="TextBox 11"/>
          <p:cNvSpPr txBox="1"/>
          <p:nvPr/>
        </p:nvSpPr>
        <p:spPr>
          <a:xfrm>
            <a:off x="14477673" y="9205066"/>
            <a:ext cx="1595557" cy="3587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Raleway Bold"/>
              </a:rPr>
              <a:t>(b)  SS- STFT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92438" y="1518521"/>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t="-1405" b="-1405"/>
              </a:stretch>
            </a:blipFill>
          </p:spPr>
        </p:sp>
      </p:grpSp>
      <p:sp>
        <p:nvSpPr>
          <p:cNvPr id="6" name="TextBox 6"/>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12</a:t>
            </a:r>
          </a:p>
          <a:p>
            <a:pPr algn="r">
              <a:lnSpc>
                <a:spcPts val="2160"/>
              </a:lnSpc>
            </a:pPr>
            <a:endParaRPr lang="en-US" sz="1800">
              <a:solidFill>
                <a:srgbClr val="898989"/>
              </a:solidFill>
              <a:latin typeface="Times New Roman"/>
            </a:endParaRPr>
          </a:p>
        </p:txBody>
      </p:sp>
      <p:sp>
        <p:nvSpPr>
          <p:cNvPr id="7" name="TextBox 7"/>
          <p:cNvSpPr txBox="1"/>
          <p:nvPr/>
        </p:nvSpPr>
        <p:spPr>
          <a:xfrm>
            <a:off x="1028700" y="629594"/>
            <a:ext cx="16559988" cy="624250"/>
          </a:xfrm>
          <a:prstGeom prst="rect">
            <a:avLst/>
          </a:prstGeom>
        </p:spPr>
        <p:txBody>
          <a:bodyPr lIns="0" tIns="0" rIns="0" bIns="0" rtlCol="0" anchor="t">
            <a:spAutoFit/>
          </a:bodyPr>
          <a:lstStyle/>
          <a:p>
            <a:pPr algn="ctr">
              <a:lnSpc>
                <a:spcPts val="4354"/>
              </a:lnSpc>
            </a:pPr>
            <a:r>
              <a:rPr lang="en-US" sz="5600">
                <a:solidFill>
                  <a:srgbClr val="273384"/>
                </a:solidFill>
                <a:latin typeface="Eczar Bold"/>
              </a:rPr>
              <a:t>SS-STFT + 2D CNN</a:t>
            </a:r>
          </a:p>
        </p:txBody>
      </p:sp>
      <p:sp>
        <p:nvSpPr>
          <p:cNvPr id="8" name="TextBox 8"/>
          <p:cNvSpPr txBox="1"/>
          <p:nvPr/>
        </p:nvSpPr>
        <p:spPr>
          <a:xfrm>
            <a:off x="6129666" y="8672258"/>
            <a:ext cx="6434257" cy="382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Raleway Bold"/>
              </a:rPr>
              <a:t>Model Summary of 2D CNN model with SS-STFT</a:t>
            </a:r>
          </a:p>
        </p:txBody>
      </p:sp>
      <p:pic>
        <p:nvPicPr>
          <p:cNvPr id="10" name="Picture 9">
            <a:extLst>
              <a:ext uri="{FF2B5EF4-FFF2-40B4-BE49-F238E27FC236}">
                <a16:creationId xmlns:a16="http://schemas.microsoft.com/office/drawing/2014/main" id="{2D6B8480-54E4-4DD6-8ED9-7091E51C97E1}"/>
              </a:ext>
            </a:extLst>
          </p:cNvPr>
          <p:cNvPicPr>
            <a:picLocks noChangeAspect="1"/>
          </p:cNvPicPr>
          <p:nvPr/>
        </p:nvPicPr>
        <p:blipFill>
          <a:blip r:embed="rId5"/>
          <a:stretch>
            <a:fillRect/>
          </a:stretch>
        </p:blipFill>
        <p:spPr>
          <a:xfrm>
            <a:off x="3771900" y="2201347"/>
            <a:ext cx="10744200" cy="5872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715319"/>
            <a:ext cx="16230600" cy="589769"/>
          </a:xfrm>
          <a:prstGeom prst="rect">
            <a:avLst/>
          </a:prstGeom>
        </p:spPr>
        <p:txBody>
          <a:bodyPr lIns="0" tIns="0" rIns="0" bIns="0" rtlCol="0" anchor="t">
            <a:spAutoFit/>
          </a:bodyPr>
          <a:lstStyle/>
          <a:p>
            <a:pPr algn="ctr">
              <a:lnSpc>
                <a:spcPts val="6221"/>
              </a:lnSpc>
            </a:pPr>
            <a:r>
              <a:rPr lang="en-US" sz="8000">
                <a:solidFill>
                  <a:srgbClr val="273384"/>
                </a:solidFill>
                <a:latin typeface="Eczar Bold"/>
              </a:rPr>
              <a:t>Transfer Learning</a:t>
            </a:r>
          </a:p>
        </p:txBody>
      </p:sp>
      <p:sp>
        <p:nvSpPr>
          <p:cNvPr id="20" name="Freeform 7">
            <a:extLst>
              <a:ext uri="{FF2B5EF4-FFF2-40B4-BE49-F238E27FC236}">
                <a16:creationId xmlns:a16="http://schemas.microsoft.com/office/drawing/2014/main" id="{F2DB72C6-DED3-4A7E-965F-EBB10EE28DBE}"/>
              </a:ext>
            </a:extLst>
          </p:cNvPr>
          <p:cNvSpPr/>
          <p:nvPr/>
        </p:nvSpPr>
        <p:spPr>
          <a:xfrm>
            <a:off x="7170762" y="3899677"/>
            <a:ext cx="4133479" cy="2286374"/>
          </a:xfrm>
          <a:custGeom>
            <a:avLst/>
            <a:gdLst/>
            <a:ahLst/>
            <a:cxnLst/>
            <a:rect l="l" t="t" r="r" b="b"/>
            <a:pathLst>
              <a:path w="4133479" h="2286374">
                <a:moveTo>
                  <a:pt x="0" y="0"/>
                </a:moveTo>
                <a:lnTo>
                  <a:pt x="4133479" y="0"/>
                </a:lnTo>
                <a:lnTo>
                  <a:pt x="4133479" y="2286374"/>
                </a:lnTo>
                <a:lnTo>
                  <a:pt x="0" y="2286374"/>
                </a:lnTo>
                <a:lnTo>
                  <a:pt x="0" y="0"/>
                </a:lnTo>
                <a:close/>
              </a:path>
            </a:pathLst>
          </a:custGeom>
          <a:blipFill>
            <a:blip r:embed="rId4"/>
            <a:stretch>
              <a:fillRect l="-5376" t="-28410" r="-3408" b="-68258"/>
            </a:stretch>
          </a:blipFill>
        </p:spPr>
      </p:sp>
      <p:sp>
        <p:nvSpPr>
          <p:cNvPr id="21" name="TextBox 10">
            <a:extLst>
              <a:ext uri="{FF2B5EF4-FFF2-40B4-BE49-F238E27FC236}">
                <a16:creationId xmlns:a16="http://schemas.microsoft.com/office/drawing/2014/main" id="{DE7D1398-9977-46CE-A43D-AE2DADE8F9AE}"/>
              </a:ext>
            </a:extLst>
          </p:cNvPr>
          <p:cNvSpPr txBox="1"/>
          <p:nvPr/>
        </p:nvSpPr>
        <p:spPr>
          <a:xfrm>
            <a:off x="1028700" y="1974578"/>
            <a:ext cx="16230600" cy="1449115"/>
          </a:xfrm>
          <a:prstGeom prst="rect">
            <a:avLst/>
          </a:prstGeom>
        </p:spPr>
        <p:txBody>
          <a:bodyPr lIns="0" tIns="0" rIns="0" bIns="0" rtlCol="0" anchor="t">
            <a:spAutoFit/>
          </a:bodyPr>
          <a:lstStyle/>
          <a:p>
            <a:pPr algn="ctr">
              <a:lnSpc>
                <a:spcPts val="4266"/>
              </a:lnSpc>
            </a:pPr>
            <a:r>
              <a:rPr lang="en-US" sz="2700" dirty="0">
                <a:latin typeface="Raleway"/>
              </a:rPr>
              <a:t>Transfer Learning is a technique where a pre-trained model which has already been trained on huge dataset are used for a new custom task . Here are some advantages of transfer learning</a:t>
            </a:r>
          </a:p>
          <a:p>
            <a:pPr marL="0" lvl="0" indent="0" algn="l">
              <a:lnSpc>
                <a:spcPts val="2700"/>
              </a:lnSpc>
              <a:spcBef>
                <a:spcPct val="0"/>
              </a:spcBef>
            </a:pPr>
            <a:endParaRPr lang="en-US" sz="2700" dirty="0">
              <a:latin typeface="Raleway"/>
            </a:endParaRPr>
          </a:p>
        </p:txBody>
      </p:sp>
      <p:sp>
        <p:nvSpPr>
          <p:cNvPr id="22" name="TextBox 12">
            <a:extLst>
              <a:ext uri="{FF2B5EF4-FFF2-40B4-BE49-F238E27FC236}">
                <a16:creationId xmlns:a16="http://schemas.microsoft.com/office/drawing/2014/main" id="{DE5095F1-647F-41C7-89A4-E97EC9B7E49F}"/>
              </a:ext>
            </a:extLst>
          </p:cNvPr>
          <p:cNvSpPr txBox="1"/>
          <p:nvPr/>
        </p:nvSpPr>
        <p:spPr>
          <a:xfrm>
            <a:off x="1364310" y="6722864"/>
            <a:ext cx="3512490" cy="2154436"/>
          </a:xfrm>
          <a:prstGeom prst="rect">
            <a:avLst/>
          </a:prstGeom>
        </p:spPr>
        <p:txBody>
          <a:bodyPr wrap="square" lIns="0" tIns="0" rIns="0" bIns="0" rtlCol="0" anchor="t">
            <a:spAutoFit/>
          </a:bodyPr>
          <a:lstStyle/>
          <a:p>
            <a:pPr marL="0" lvl="0" indent="0" algn="ctr">
              <a:lnSpc>
                <a:spcPts val="2823"/>
              </a:lnSpc>
            </a:pPr>
            <a:r>
              <a:rPr lang="en-US" sz="2400" b="1" i="0" dirty="0">
                <a:solidFill>
                  <a:srgbClr val="242424"/>
                </a:solidFill>
                <a:effectLst/>
                <a:latin typeface="Raleway" pitchFamily="2" charset="0"/>
              </a:rPr>
              <a:t>Reduced Training Time</a:t>
            </a:r>
            <a:r>
              <a:rPr lang="en-US" sz="2400" b="0" i="0" dirty="0">
                <a:solidFill>
                  <a:srgbClr val="242424"/>
                </a:solidFill>
                <a:effectLst/>
                <a:latin typeface="Raleway" pitchFamily="2" charset="0"/>
              </a:rPr>
              <a:t>: Since the initial model is already pre-trained on a large dataset, the overall training time for the target task is reduced.</a:t>
            </a:r>
            <a:endParaRPr lang="en-US" sz="2400" u="none" strike="noStrike" dirty="0">
              <a:latin typeface="Raleway" pitchFamily="2" charset="0"/>
            </a:endParaRPr>
          </a:p>
        </p:txBody>
      </p:sp>
      <p:sp>
        <p:nvSpPr>
          <p:cNvPr id="23" name="TextBox 13">
            <a:extLst>
              <a:ext uri="{FF2B5EF4-FFF2-40B4-BE49-F238E27FC236}">
                <a16:creationId xmlns:a16="http://schemas.microsoft.com/office/drawing/2014/main" id="{0A31C71B-6CC9-4D5C-A659-237D40B78046}"/>
              </a:ext>
            </a:extLst>
          </p:cNvPr>
          <p:cNvSpPr txBox="1"/>
          <p:nvPr/>
        </p:nvSpPr>
        <p:spPr>
          <a:xfrm>
            <a:off x="5808519" y="6722864"/>
            <a:ext cx="6670962" cy="2154436"/>
          </a:xfrm>
          <a:prstGeom prst="rect">
            <a:avLst/>
          </a:prstGeom>
        </p:spPr>
        <p:txBody>
          <a:bodyPr wrap="square" lIns="0" tIns="0" rIns="0" bIns="0" rtlCol="0" anchor="t">
            <a:spAutoFit/>
          </a:bodyPr>
          <a:lstStyle/>
          <a:p>
            <a:pPr marL="0" lvl="0" indent="0" algn="ctr">
              <a:lnSpc>
                <a:spcPts val="2823"/>
              </a:lnSpc>
            </a:pPr>
            <a:r>
              <a:rPr lang="en-US" sz="2400" b="1" i="0" dirty="0">
                <a:solidFill>
                  <a:srgbClr val="242424"/>
                </a:solidFill>
                <a:effectLst/>
                <a:latin typeface="Raleway" pitchFamily="2" charset="0"/>
              </a:rPr>
              <a:t>Improved Performance: </a:t>
            </a:r>
            <a:r>
              <a:rPr lang="en-US" sz="2400" b="0" i="0" dirty="0">
                <a:solidFill>
                  <a:srgbClr val="242424"/>
                </a:solidFill>
                <a:effectLst/>
                <a:latin typeface="Raleway" pitchFamily="2" charset="0"/>
              </a:rPr>
              <a:t>Transfer learning can improve the performance of the model, especially when the target task has limited data. The pre-trained model already captures useful patterns and representations from a related task, which aids the learning process.</a:t>
            </a:r>
            <a:endParaRPr lang="en-US" sz="2400" u="none" strike="noStrike" dirty="0">
              <a:latin typeface="Raleway" pitchFamily="2" charset="0"/>
            </a:endParaRPr>
          </a:p>
        </p:txBody>
      </p:sp>
      <p:sp>
        <p:nvSpPr>
          <p:cNvPr id="24" name="TextBox 15">
            <a:extLst>
              <a:ext uri="{FF2B5EF4-FFF2-40B4-BE49-F238E27FC236}">
                <a16:creationId xmlns:a16="http://schemas.microsoft.com/office/drawing/2014/main" id="{2E1E1A16-0272-4987-9F72-23C8970BE925}"/>
              </a:ext>
            </a:extLst>
          </p:cNvPr>
          <p:cNvSpPr txBox="1"/>
          <p:nvPr/>
        </p:nvSpPr>
        <p:spPr>
          <a:xfrm>
            <a:off x="13101338" y="6722864"/>
            <a:ext cx="4157962" cy="2154436"/>
          </a:xfrm>
          <a:prstGeom prst="rect">
            <a:avLst/>
          </a:prstGeom>
        </p:spPr>
        <p:txBody>
          <a:bodyPr wrap="square" lIns="0" tIns="0" rIns="0" bIns="0" rtlCol="0" anchor="t">
            <a:spAutoFit/>
          </a:bodyPr>
          <a:lstStyle/>
          <a:p>
            <a:pPr marL="0" lvl="0" indent="0" algn="ctr">
              <a:lnSpc>
                <a:spcPts val="2756"/>
              </a:lnSpc>
            </a:pPr>
            <a:r>
              <a:rPr lang="en-US" sz="2400" b="1" i="0" dirty="0">
                <a:solidFill>
                  <a:srgbClr val="242424"/>
                </a:solidFill>
                <a:effectLst/>
                <a:latin typeface="Raleway" pitchFamily="2" charset="0"/>
              </a:rPr>
              <a:t>Better Generalization</a:t>
            </a:r>
            <a:r>
              <a:rPr lang="en-US" sz="2400" i="0" dirty="0">
                <a:solidFill>
                  <a:srgbClr val="242424"/>
                </a:solidFill>
                <a:effectLst/>
                <a:latin typeface="Raleway" pitchFamily="2" charset="0"/>
              </a:rPr>
              <a:t>: Transfer learning can help the model generalize better to new, unseen data by learning more robust and meaningful features</a:t>
            </a:r>
            <a:endParaRPr lang="en-US" sz="2400" u="none" strike="noStrike" dirty="0">
              <a:latin typeface="Raleway" pitchFamily="2" charset="0"/>
            </a:endParaRPr>
          </a:p>
        </p:txBody>
      </p:sp>
      <p:pic>
        <p:nvPicPr>
          <p:cNvPr id="25" name="Picture 24">
            <a:extLst>
              <a:ext uri="{FF2B5EF4-FFF2-40B4-BE49-F238E27FC236}">
                <a16:creationId xmlns:a16="http://schemas.microsoft.com/office/drawing/2014/main" id="{90F4C5C7-B250-4403-BEFD-0B5431D2382C}"/>
              </a:ext>
            </a:extLst>
          </p:cNvPr>
          <p:cNvPicPr>
            <a:picLocks noChangeAspect="1"/>
          </p:cNvPicPr>
          <p:nvPr/>
        </p:nvPicPr>
        <p:blipFill>
          <a:blip r:embed="rId5"/>
          <a:stretch>
            <a:fillRect/>
          </a:stretch>
        </p:blipFill>
        <p:spPr>
          <a:xfrm>
            <a:off x="1652612" y="3899677"/>
            <a:ext cx="2935885" cy="2201914"/>
          </a:xfrm>
          <a:prstGeom prst="rect">
            <a:avLst/>
          </a:prstGeom>
        </p:spPr>
      </p:pic>
      <p:pic>
        <p:nvPicPr>
          <p:cNvPr id="26" name="Picture 25">
            <a:extLst>
              <a:ext uri="{FF2B5EF4-FFF2-40B4-BE49-F238E27FC236}">
                <a16:creationId xmlns:a16="http://schemas.microsoft.com/office/drawing/2014/main" id="{A5AD1E0D-D3C3-43D3-90AE-4E16EC20D8A6}"/>
              </a:ext>
            </a:extLst>
          </p:cNvPr>
          <p:cNvPicPr>
            <a:picLocks noChangeAspect="1"/>
          </p:cNvPicPr>
          <p:nvPr/>
        </p:nvPicPr>
        <p:blipFill rotWithShape="1">
          <a:blip r:embed="rId6"/>
          <a:srcRect l="46486"/>
          <a:stretch/>
        </p:blipFill>
        <p:spPr>
          <a:xfrm>
            <a:off x="13886506" y="3650698"/>
            <a:ext cx="2467007" cy="26998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2146021" y="248569"/>
            <a:ext cx="13504085" cy="1665263"/>
          </a:xfrm>
          <a:prstGeom prst="rect">
            <a:avLst/>
          </a:prstGeom>
        </p:spPr>
        <p:txBody>
          <a:bodyPr lIns="0" tIns="0" rIns="0" bIns="0" rtlCol="0" anchor="t">
            <a:spAutoFit/>
          </a:bodyPr>
          <a:lstStyle/>
          <a:p>
            <a:pPr algn="ctr">
              <a:lnSpc>
                <a:spcPts val="11519"/>
              </a:lnSpc>
            </a:pPr>
            <a:r>
              <a:rPr lang="en-US" sz="8000">
                <a:solidFill>
                  <a:srgbClr val="273384"/>
                </a:solidFill>
                <a:latin typeface="Eczar Bold"/>
              </a:rPr>
              <a:t>ImageNet Models</a:t>
            </a:r>
          </a:p>
        </p:txBody>
      </p:sp>
      <p:grpSp>
        <p:nvGrpSpPr>
          <p:cNvPr id="3" name="Group 3"/>
          <p:cNvGrpSpPr/>
          <p:nvPr/>
        </p:nvGrpSpPr>
        <p:grpSpPr>
          <a:xfrm>
            <a:off x="4953000" y="1781713"/>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3"/>
              <a:stretch>
                <a:fillRect t="-1405" b="-1405"/>
              </a:stretch>
            </a:blipFill>
          </p:spPr>
        </p:sp>
      </p:grpSp>
      <p:sp>
        <p:nvSpPr>
          <p:cNvPr id="5" name="TextBox 5"/>
          <p:cNvSpPr txBox="1"/>
          <p:nvPr/>
        </p:nvSpPr>
        <p:spPr>
          <a:xfrm>
            <a:off x="1294417" y="1875732"/>
            <a:ext cx="16535400" cy="7429500"/>
          </a:xfrm>
          <a:prstGeom prst="rect">
            <a:avLst/>
          </a:prstGeom>
        </p:spPr>
        <p:txBody>
          <a:bodyPr lIns="0" tIns="0" rIns="0" bIns="0" rtlCol="0" anchor="t">
            <a:spAutoFit/>
          </a:bodyPr>
          <a:lstStyle/>
          <a:p>
            <a:pPr marL="695920" lvl="2" indent="-231973" algn="l">
              <a:lnSpc>
                <a:spcPts val="3900"/>
              </a:lnSpc>
              <a:buFont typeface="Arial"/>
              <a:buChar char="⚬"/>
            </a:pPr>
            <a:r>
              <a:rPr lang="en-US" sz="3000">
                <a:solidFill>
                  <a:srgbClr val="000000"/>
                </a:solidFill>
                <a:latin typeface="Raleway Bold"/>
              </a:rPr>
              <a:t>VGG19:</a:t>
            </a:r>
            <a:r>
              <a:rPr lang="en-US" sz="3000">
                <a:solidFill>
                  <a:srgbClr val="000000"/>
                </a:solidFill>
                <a:latin typeface="Raleway"/>
              </a:rPr>
              <a:t> A deep convolutional neural network known for its good performance, but with a larger size and higher computational cost.</a:t>
            </a:r>
          </a:p>
          <a:p>
            <a:pPr marL="695920" lvl="2" indent="-231973" algn="l">
              <a:lnSpc>
                <a:spcPts val="3900"/>
              </a:lnSpc>
            </a:pPr>
            <a:endParaRPr lang="en-US" sz="3000">
              <a:solidFill>
                <a:srgbClr val="000000"/>
              </a:solidFill>
              <a:latin typeface="Raleway"/>
            </a:endParaRPr>
          </a:p>
          <a:p>
            <a:pPr marL="695920" lvl="2" indent="-231973" algn="l">
              <a:lnSpc>
                <a:spcPts val="3900"/>
              </a:lnSpc>
              <a:buFont typeface="Arial"/>
              <a:buChar char="⚬"/>
            </a:pPr>
            <a:r>
              <a:rPr lang="en-US" sz="3000">
                <a:solidFill>
                  <a:srgbClr val="000000"/>
                </a:solidFill>
                <a:latin typeface="Raleway Bold"/>
              </a:rPr>
              <a:t>MobileNet:</a:t>
            </a:r>
            <a:r>
              <a:rPr lang="en-US" sz="3000">
                <a:solidFill>
                  <a:srgbClr val="000000"/>
                </a:solidFill>
                <a:latin typeface="Raleway"/>
              </a:rPr>
              <a:t> A lightweight and efficient model designed for mobile applications and devices with limited resources.</a:t>
            </a:r>
          </a:p>
          <a:p>
            <a:pPr marL="695920" lvl="2" indent="-231973" algn="l">
              <a:lnSpc>
                <a:spcPts val="3900"/>
              </a:lnSpc>
            </a:pPr>
            <a:endParaRPr lang="en-US" sz="3000">
              <a:solidFill>
                <a:srgbClr val="000000"/>
              </a:solidFill>
              <a:latin typeface="Raleway"/>
            </a:endParaRPr>
          </a:p>
          <a:p>
            <a:pPr marL="695920" lvl="2" indent="-231973" algn="l">
              <a:lnSpc>
                <a:spcPts val="3900"/>
              </a:lnSpc>
              <a:buFont typeface="Arial"/>
              <a:buChar char="⚬"/>
            </a:pPr>
            <a:r>
              <a:rPr lang="en-US" sz="3000">
                <a:solidFill>
                  <a:srgbClr val="000000"/>
                </a:solidFill>
                <a:latin typeface="Raleway Bold"/>
              </a:rPr>
              <a:t>InceptionV3:</a:t>
            </a:r>
            <a:r>
              <a:rPr lang="en-US" sz="3000">
                <a:solidFill>
                  <a:srgbClr val="000000"/>
                </a:solidFill>
                <a:latin typeface="Raleway"/>
              </a:rPr>
              <a:t> Achieves high accuracy with a unique architecture using inception modules for efficient feature extraction.</a:t>
            </a:r>
          </a:p>
          <a:p>
            <a:pPr marL="695920" lvl="2" indent="-231973" algn="l">
              <a:lnSpc>
                <a:spcPts val="3900"/>
              </a:lnSpc>
            </a:pPr>
            <a:endParaRPr lang="en-US" sz="3000">
              <a:solidFill>
                <a:srgbClr val="000000"/>
              </a:solidFill>
              <a:latin typeface="Raleway"/>
            </a:endParaRPr>
          </a:p>
          <a:p>
            <a:pPr marL="695920" lvl="2" indent="-231973" algn="l">
              <a:lnSpc>
                <a:spcPts val="3900"/>
              </a:lnSpc>
              <a:buFont typeface="Arial"/>
              <a:buChar char="⚬"/>
            </a:pPr>
            <a:r>
              <a:rPr lang="en-US" sz="3000">
                <a:solidFill>
                  <a:srgbClr val="000000"/>
                </a:solidFill>
                <a:latin typeface="Raleway Bold"/>
              </a:rPr>
              <a:t>DenseNet</a:t>
            </a:r>
            <a:r>
              <a:rPr lang="en-US" sz="3000">
                <a:solidFill>
                  <a:srgbClr val="000000"/>
                </a:solidFill>
                <a:latin typeface="Raleway"/>
              </a:rPr>
              <a:t>: Connects layers more densely, promoting better feature reuse and potentially improving accuracy.</a:t>
            </a:r>
          </a:p>
          <a:p>
            <a:pPr marL="695920" lvl="2" indent="-231973" algn="l">
              <a:lnSpc>
                <a:spcPts val="3900"/>
              </a:lnSpc>
            </a:pPr>
            <a:endParaRPr lang="en-US" sz="3000">
              <a:solidFill>
                <a:srgbClr val="000000"/>
              </a:solidFill>
              <a:latin typeface="Raleway"/>
            </a:endParaRPr>
          </a:p>
          <a:p>
            <a:pPr marL="695920" lvl="2" indent="-231973" algn="l">
              <a:lnSpc>
                <a:spcPts val="3900"/>
              </a:lnSpc>
              <a:buFont typeface="Arial"/>
              <a:buChar char="⚬"/>
            </a:pPr>
            <a:r>
              <a:rPr lang="en-US" sz="3000">
                <a:solidFill>
                  <a:srgbClr val="000000"/>
                </a:solidFill>
                <a:latin typeface="Raleway Bold"/>
              </a:rPr>
              <a:t>ResNet-50: </a:t>
            </a:r>
            <a:r>
              <a:rPr lang="en-US" sz="3000">
                <a:solidFill>
                  <a:srgbClr val="000000"/>
                </a:solidFill>
                <a:latin typeface="Raleway"/>
              </a:rPr>
              <a:t>A deep residual neural network with skip connections that help address the vanishing gradient problem in deep architectures.</a:t>
            </a:r>
          </a:p>
          <a:p>
            <a:pPr marL="695920" lvl="2" indent="-231973" algn="ctr">
              <a:lnSpc>
                <a:spcPts val="3900"/>
              </a:lnSpc>
            </a:pPr>
            <a:endParaRPr lang="en-US" sz="3000">
              <a:solidFill>
                <a:srgbClr val="000000"/>
              </a:solidFill>
              <a:latin typeface="Raleway"/>
            </a:endParaRPr>
          </a:p>
        </p:txBody>
      </p:sp>
      <p:sp>
        <p:nvSpPr>
          <p:cNvPr id="6" name="Freeform 6"/>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13</a:t>
            </a:r>
          </a:p>
          <a:p>
            <a:pPr algn="r">
              <a:lnSpc>
                <a:spcPts val="2160"/>
              </a:lnSpc>
            </a:pPr>
            <a:endParaRPr lang="en-US" sz="1800">
              <a:solidFill>
                <a:srgbClr val="898989"/>
              </a:solidFill>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368638" y="156210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3"/>
              <a:stretch>
                <a:fillRect t="-1405" b="-1405"/>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538979" y="3496991"/>
            <a:ext cx="476478" cy="3363482"/>
          </a:xfrm>
          <a:custGeom>
            <a:avLst/>
            <a:gdLst/>
            <a:ahLst/>
            <a:cxnLst/>
            <a:rect l="l" t="t" r="r" b="b"/>
            <a:pathLst>
              <a:path w="476478" h="3363482">
                <a:moveTo>
                  <a:pt x="0" y="0"/>
                </a:moveTo>
                <a:lnTo>
                  <a:pt x="476478" y="0"/>
                </a:lnTo>
                <a:lnTo>
                  <a:pt x="476478" y="3363482"/>
                </a:lnTo>
                <a:lnTo>
                  <a:pt x="0" y="336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268134" y="3900816"/>
            <a:ext cx="476478" cy="2526987"/>
          </a:xfrm>
          <a:custGeom>
            <a:avLst/>
            <a:gdLst/>
            <a:ahLst/>
            <a:cxnLst/>
            <a:rect l="l" t="t" r="r" b="b"/>
            <a:pathLst>
              <a:path w="476478" h="2526987">
                <a:moveTo>
                  <a:pt x="0" y="0"/>
                </a:moveTo>
                <a:lnTo>
                  <a:pt x="476478" y="0"/>
                </a:lnTo>
                <a:lnTo>
                  <a:pt x="476478" y="2526987"/>
                </a:lnTo>
                <a:lnTo>
                  <a:pt x="0" y="2526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997032" y="4174839"/>
            <a:ext cx="476478" cy="1964518"/>
          </a:xfrm>
          <a:custGeom>
            <a:avLst/>
            <a:gdLst/>
            <a:ahLst/>
            <a:cxnLst/>
            <a:rect l="l" t="t" r="r" b="b"/>
            <a:pathLst>
              <a:path w="476478" h="1964518">
                <a:moveTo>
                  <a:pt x="0" y="0"/>
                </a:moveTo>
                <a:lnTo>
                  <a:pt x="476478" y="0"/>
                </a:lnTo>
                <a:lnTo>
                  <a:pt x="476478" y="1964518"/>
                </a:lnTo>
                <a:lnTo>
                  <a:pt x="0" y="19645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7730021" y="4582793"/>
            <a:ext cx="1975689" cy="1413027"/>
            <a:chOff x="0" y="0"/>
            <a:chExt cx="2634252" cy="1884036"/>
          </a:xfrm>
        </p:grpSpPr>
        <p:sp>
          <p:nvSpPr>
            <p:cNvPr id="9" name="Freeform 9"/>
            <p:cNvSpPr/>
            <p:nvPr/>
          </p:nvSpPr>
          <p:spPr>
            <a:xfrm>
              <a:off x="0" y="0"/>
              <a:ext cx="2634234" cy="1884172"/>
            </a:xfrm>
            <a:custGeom>
              <a:avLst/>
              <a:gdLst/>
              <a:ahLst/>
              <a:cxnLst/>
              <a:rect l="l" t="t" r="r" b="b"/>
              <a:pathLst>
                <a:path w="2634234" h="1884172">
                  <a:moveTo>
                    <a:pt x="941959" y="0"/>
                  </a:moveTo>
                  <a:lnTo>
                    <a:pt x="1692148" y="0"/>
                  </a:lnTo>
                  <a:cubicBezTo>
                    <a:pt x="1941957" y="0"/>
                    <a:pt x="2181606" y="99187"/>
                    <a:pt x="2358263" y="275971"/>
                  </a:cubicBezTo>
                  <a:cubicBezTo>
                    <a:pt x="2534920" y="452755"/>
                    <a:pt x="2634234" y="692277"/>
                    <a:pt x="2634234" y="942086"/>
                  </a:cubicBezTo>
                  <a:cubicBezTo>
                    <a:pt x="2634234" y="1191895"/>
                    <a:pt x="2535047" y="1431544"/>
                    <a:pt x="2358263" y="1608201"/>
                  </a:cubicBezTo>
                  <a:cubicBezTo>
                    <a:pt x="2181479" y="1784858"/>
                    <a:pt x="1941957" y="1884172"/>
                    <a:pt x="1692148" y="1884172"/>
                  </a:cubicBezTo>
                  <a:lnTo>
                    <a:pt x="941959" y="1884172"/>
                  </a:lnTo>
                  <a:cubicBezTo>
                    <a:pt x="692150" y="1884172"/>
                    <a:pt x="452501" y="1784985"/>
                    <a:pt x="275844" y="1608201"/>
                  </a:cubicBezTo>
                  <a:cubicBezTo>
                    <a:pt x="99187" y="1431417"/>
                    <a:pt x="0" y="1191895"/>
                    <a:pt x="0" y="941959"/>
                  </a:cubicBezTo>
                  <a:cubicBezTo>
                    <a:pt x="0" y="692023"/>
                    <a:pt x="99187" y="452628"/>
                    <a:pt x="275971" y="275971"/>
                  </a:cubicBezTo>
                  <a:cubicBezTo>
                    <a:pt x="452755" y="99314"/>
                    <a:pt x="692150" y="0"/>
                    <a:pt x="941959" y="0"/>
                  </a:cubicBezTo>
                  <a:close/>
                </a:path>
              </a:pathLst>
            </a:custGeom>
            <a:solidFill>
              <a:srgbClr val="D9D9D9"/>
            </a:solidFill>
          </p:spPr>
        </p:sp>
      </p:grpSp>
      <p:sp>
        <p:nvSpPr>
          <p:cNvPr id="10" name="TextBox 10"/>
          <p:cNvSpPr txBox="1"/>
          <p:nvPr/>
        </p:nvSpPr>
        <p:spPr>
          <a:xfrm>
            <a:off x="7780681" y="4389435"/>
            <a:ext cx="1874089" cy="1688046"/>
          </a:xfrm>
          <a:prstGeom prst="rect">
            <a:avLst/>
          </a:prstGeom>
        </p:spPr>
        <p:txBody>
          <a:bodyPr lIns="0" tIns="0" rIns="0" bIns="0" rtlCol="0" anchor="t">
            <a:spAutoFit/>
          </a:bodyPr>
          <a:lstStyle/>
          <a:p>
            <a:pPr algn="ctr">
              <a:lnSpc>
                <a:spcPts val="2800"/>
              </a:lnSpc>
            </a:pPr>
            <a:endParaRPr dirty="0"/>
          </a:p>
          <a:p>
            <a:pPr algn="ctr">
              <a:lnSpc>
                <a:spcPts val="2800"/>
              </a:lnSpc>
            </a:pPr>
            <a:r>
              <a:rPr lang="en-US" sz="2000" dirty="0">
                <a:solidFill>
                  <a:srgbClr val="000000"/>
                </a:solidFill>
                <a:latin typeface="Raleway Bold"/>
              </a:rPr>
              <a:t>Principal </a:t>
            </a:r>
          </a:p>
          <a:p>
            <a:pPr algn="ctr">
              <a:lnSpc>
                <a:spcPts val="2800"/>
              </a:lnSpc>
            </a:pPr>
            <a:r>
              <a:rPr lang="en-US" sz="2000" dirty="0">
                <a:solidFill>
                  <a:srgbClr val="000000"/>
                </a:solidFill>
                <a:latin typeface="Raleway Bold"/>
              </a:rPr>
              <a:t>Component </a:t>
            </a:r>
          </a:p>
          <a:p>
            <a:pPr algn="ctr">
              <a:lnSpc>
                <a:spcPts val="2800"/>
              </a:lnSpc>
            </a:pPr>
            <a:r>
              <a:rPr lang="en-US" sz="2000" dirty="0">
                <a:solidFill>
                  <a:srgbClr val="000000"/>
                </a:solidFill>
                <a:latin typeface="Raleway Bold"/>
              </a:rPr>
              <a:t>Analysis</a:t>
            </a:r>
          </a:p>
        </p:txBody>
      </p:sp>
      <p:grpSp>
        <p:nvGrpSpPr>
          <p:cNvPr id="11" name="Group 11"/>
          <p:cNvGrpSpPr/>
          <p:nvPr/>
        </p:nvGrpSpPr>
        <p:grpSpPr>
          <a:xfrm>
            <a:off x="6730325" y="5302546"/>
            <a:ext cx="280996" cy="35786"/>
            <a:chOff x="0" y="0"/>
            <a:chExt cx="374661" cy="47715"/>
          </a:xfrm>
        </p:grpSpPr>
        <p:sp>
          <p:nvSpPr>
            <p:cNvPr id="12" name="Freeform 12"/>
            <p:cNvSpPr/>
            <p:nvPr/>
          </p:nvSpPr>
          <p:spPr>
            <a:xfrm>
              <a:off x="18542" y="0"/>
              <a:ext cx="337693" cy="47752"/>
            </a:xfrm>
            <a:custGeom>
              <a:avLst/>
              <a:gdLst/>
              <a:ahLst/>
              <a:cxnLst/>
              <a:rect l="l" t="t" r="r" b="b"/>
              <a:pathLst>
                <a:path w="337693" h="47752">
                  <a:moveTo>
                    <a:pt x="0" y="9652"/>
                  </a:moveTo>
                  <a:lnTo>
                    <a:pt x="336550" y="0"/>
                  </a:lnTo>
                  <a:lnTo>
                    <a:pt x="337693" y="38100"/>
                  </a:lnTo>
                  <a:lnTo>
                    <a:pt x="1143" y="47752"/>
                  </a:lnTo>
                  <a:close/>
                </a:path>
              </a:pathLst>
            </a:custGeom>
            <a:solidFill>
              <a:srgbClr val="000000"/>
            </a:solidFill>
          </p:spPr>
        </p:sp>
      </p:grpSp>
      <p:grpSp>
        <p:nvGrpSpPr>
          <p:cNvPr id="13" name="Group 13"/>
          <p:cNvGrpSpPr/>
          <p:nvPr/>
        </p:nvGrpSpPr>
        <p:grpSpPr>
          <a:xfrm>
            <a:off x="6001168" y="5309756"/>
            <a:ext cx="281253" cy="35998"/>
            <a:chOff x="0" y="0"/>
            <a:chExt cx="375004" cy="47997"/>
          </a:xfrm>
        </p:grpSpPr>
        <p:sp>
          <p:nvSpPr>
            <p:cNvPr id="14" name="Freeform 14"/>
            <p:cNvSpPr/>
            <p:nvPr/>
          </p:nvSpPr>
          <p:spPr>
            <a:xfrm>
              <a:off x="18542" y="0"/>
              <a:ext cx="337947" cy="48006"/>
            </a:xfrm>
            <a:custGeom>
              <a:avLst/>
              <a:gdLst/>
              <a:ahLst/>
              <a:cxnLst/>
              <a:rect l="l" t="t" r="r" b="b"/>
              <a:pathLst>
                <a:path w="337947" h="48006">
                  <a:moveTo>
                    <a:pt x="0" y="9906"/>
                  </a:moveTo>
                  <a:lnTo>
                    <a:pt x="336804" y="0"/>
                  </a:lnTo>
                  <a:lnTo>
                    <a:pt x="337947" y="38100"/>
                  </a:lnTo>
                  <a:lnTo>
                    <a:pt x="1016" y="48006"/>
                  </a:lnTo>
                  <a:close/>
                </a:path>
              </a:pathLst>
            </a:custGeom>
            <a:solidFill>
              <a:srgbClr val="000000"/>
            </a:solidFill>
          </p:spPr>
        </p:sp>
      </p:grpSp>
      <p:grpSp>
        <p:nvGrpSpPr>
          <p:cNvPr id="15" name="Group 15"/>
          <p:cNvGrpSpPr/>
          <p:nvPr/>
        </p:nvGrpSpPr>
        <p:grpSpPr>
          <a:xfrm>
            <a:off x="7459222" y="5302545"/>
            <a:ext cx="285312" cy="28575"/>
            <a:chOff x="0" y="0"/>
            <a:chExt cx="380416" cy="38100"/>
          </a:xfrm>
        </p:grpSpPr>
        <p:sp>
          <p:nvSpPr>
            <p:cNvPr id="16" name="Freeform 16"/>
            <p:cNvSpPr/>
            <p:nvPr/>
          </p:nvSpPr>
          <p:spPr>
            <a:xfrm>
              <a:off x="19050" y="0"/>
              <a:ext cx="342265" cy="38100"/>
            </a:xfrm>
            <a:custGeom>
              <a:avLst/>
              <a:gdLst/>
              <a:ahLst/>
              <a:cxnLst/>
              <a:rect l="l" t="t" r="r" b="b"/>
              <a:pathLst>
                <a:path w="342265" h="38100">
                  <a:moveTo>
                    <a:pt x="0" y="0"/>
                  </a:moveTo>
                  <a:lnTo>
                    <a:pt x="342265" y="0"/>
                  </a:lnTo>
                  <a:lnTo>
                    <a:pt x="342265" y="38100"/>
                  </a:lnTo>
                  <a:lnTo>
                    <a:pt x="0" y="38100"/>
                  </a:lnTo>
                  <a:close/>
                </a:path>
              </a:pathLst>
            </a:custGeom>
            <a:solidFill>
              <a:srgbClr val="000000"/>
            </a:solidFill>
          </p:spPr>
        </p:sp>
      </p:grpSp>
      <p:grpSp>
        <p:nvGrpSpPr>
          <p:cNvPr id="17" name="Group 17"/>
          <p:cNvGrpSpPr/>
          <p:nvPr/>
        </p:nvGrpSpPr>
        <p:grpSpPr>
          <a:xfrm>
            <a:off x="1028700" y="3546693"/>
            <a:ext cx="3318292" cy="3057206"/>
            <a:chOff x="0" y="0"/>
            <a:chExt cx="4424389" cy="4076275"/>
          </a:xfrm>
        </p:grpSpPr>
        <p:sp>
          <p:nvSpPr>
            <p:cNvPr id="18" name="Freeform 18" descr="C:\Users\Dell\OneDrive\Desktop\STFT_Sub1_Bowing_sensor_R-Tri_segment_3.png"/>
            <p:cNvSpPr/>
            <p:nvPr/>
          </p:nvSpPr>
          <p:spPr>
            <a:xfrm>
              <a:off x="0" y="0"/>
              <a:ext cx="4424426" cy="4076319"/>
            </a:xfrm>
            <a:custGeom>
              <a:avLst/>
              <a:gdLst/>
              <a:ahLst/>
              <a:cxnLst/>
              <a:rect l="l" t="t" r="r" b="b"/>
              <a:pathLst>
                <a:path w="4424426" h="4076319">
                  <a:moveTo>
                    <a:pt x="0" y="0"/>
                  </a:moveTo>
                  <a:lnTo>
                    <a:pt x="4424426" y="0"/>
                  </a:lnTo>
                  <a:lnTo>
                    <a:pt x="4424426" y="4076319"/>
                  </a:lnTo>
                  <a:lnTo>
                    <a:pt x="0" y="4076319"/>
                  </a:lnTo>
                  <a:lnTo>
                    <a:pt x="0" y="0"/>
                  </a:lnTo>
                  <a:close/>
                </a:path>
              </a:pathLst>
            </a:custGeom>
            <a:blipFill>
              <a:blip r:embed="rId12"/>
              <a:stretch>
                <a:fillRect l="-13200" r="-13200" b="1"/>
              </a:stretch>
            </a:blipFill>
          </p:spPr>
        </p:sp>
      </p:grpSp>
      <p:grpSp>
        <p:nvGrpSpPr>
          <p:cNvPr id="19" name="Group 19"/>
          <p:cNvGrpSpPr/>
          <p:nvPr/>
        </p:nvGrpSpPr>
        <p:grpSpPr>
          <a:xfrm>
            <a:off x="1253074" y="3788230"/>
            <a:ext cx="3318292" cy="3057206"/>
            <a:chOff x="0" y="0"/>
            <a:chExt cx="4424389" cy="4076275"/>
          </a:xfrm>
        </p:grpSpPr>
        <p:sp>
          <p:nvSpPr>
            <p:cNvPr id="20" name="Freeform 20" descr="C:\Users\Dell\OneDrive\Desktop\STFT_Sub1_Bowing_sensor_R-Tri_segment_3.png"/>
            <p:cNvSpPr/>
            <p:nvPr/>
          </p:nvSpPr>
          <p:spPr>
            <a:xfrm>
              <a:off x="0" y="0"/>
              <a:ext cx="4424426" cy="4076319"/>
            </a:xfrm>
            <a:custGeom>
              <a:avLst/>
              <a:gdLst/>
              <a:ahLst/>
              <a:cxnLst/>
              <a:rect l="l" t="t" r="r" b="b"/>
              <a:pathLst>
                <a:path w="4424426" h="4076319">
                  <a:moveTo>
                    <a:pt x="0" y="0"/>
                  </a:moveTo>
                  <a:lnTo>
                    <a:pt x="4424426" y="0"/>
                  </a:lnTo>
                  <a:lnTo>
                    <a:pt x="4424426" y="4076319"/>
                  </a:lnTo>
                  <a:lnTo>
                    <a:pt x="0" y="4076319"/>
                  </a:lnTo>
                  <a:lnTo>
                    <a:pt x="0" y="0"/>
                  </a:lnTo>
                  <a:close/>
                </a:path>
              </a:pathLst>
            </a:custGeom>
            <a:blipFill>
              <a:blip r:embed="rId12"/>
              <a:stretch>
                <a:fillRect l="-13200" r="-13200" b="1"/>
              </a:stretch>
            </a:blipFill>
          </p:spPr>
        </p:sp>
      </p:grpSp>
      <p:grpSp>
        <p:nvGrpSpPr>
          <p:cNvPr id="21" name="Group 21"/>
          <p:cNvGrpSpPr/>
          <p:nvPr/>
        </p:nvGrpSpPr>
        <p:grpSpPr>
          <a:xfrm>
            <a:off x="4557078" y="5302545"/>
            <a:ext cx="996188" cy="50208"/>
            <a:chOff x="0" y="0"/>
            <a:chExt cx="1328251" cy="66944"/>
          </a:xfrm>
        </p:grpSpPr>
        <p:sp>
          <p:nvSpPr>
            <p:cNvPr id="22" name="Freeform 22"/>
            <p:cNvSpPr/>
            <p:nvPr/>
          </p:nvSpPr>
          <p:spPr>
            <a:xfrm>
              <a:off x="18669" y="0"/>
              <a:ext cx="1290955" cy="66929"/>
            </a:xfrm>
            <a:custGeom>
              <a:avLst/>
              <a:gdLst/>
              <a:ahLst/>
              <a:cxnLst/>
              <a:rect l="l" t="t" r="r" b="b"/>
              <a:pathLst>
                <a:path w="1290955" h="66929">
                  <a:moveTo>
                    <a:pt x="762" y="0"/>
                  </a:moveTo>
                  <a:lnTo>
                    <a:pt x="1290955" y="28829"/>
                  </a:lnTo>
                  <a:lnTo>
                    <a:pt x="1290066" y="66929"/>
                  </a:lnTo>
                  <a:lnTo>
                    <a:pt x="0" y="38100"/>
                  </a:lnTo>
                  <a:close/>
                </a:path>
              </a:pathLst>
            </a:custGeom>
            <a:solidFill>
              <a:srgbClr val="000000"/>
            </a:solidFill>
          </p:spPr>
        </p:sp>
      </p:grpSp>
      <p:grpSp>
        <p:nvGrpSpPr>
          <p:cNvPr id="23" name="Group 23"/>
          <p:cNvGrpSpPr/>
          <p:nvPr/>
        </p:nvGrpSpPr>
        <p:grpSpPr>
          <a:xfrm>
            <a:off x="1477448" y="4041518"/>
            <a:ext cx="3318292" cy="3057206"/>
            <a:chOff x="0" y="0"/>
            <a:chExt cx="4424389" cy="4076275"/>
          </a:xfrm>
        </p:grpSpPr>
        <p:sp>
          <p:nvSpPr>
            <p:cNvPr id="24" name="Freeform 24" descr="C:\Users\Dell\OneDrive\Desktop\STFT_Sub1_Bowing_sensor_R-Tri_segment_3.png"/>
            <p:cNvSpPr/>
            <p:nvPr/>
          </p:nvSpPr>
          <p:spPr>
            <a:xfrm>
              <a:off x="0" y="0"/>
              <a:ext cx="4424426" cy="4076319"/>
            </a:xfrm>
            <a:custGeom>
              <a:avLst/>
              <a:gdLst/>
              <a:ahLst/>
              <a:cxnLst/>
              <a:rect l="l" t="t" r="r" b="b"/>
              <a:pathLst>
                <a:path w="4424426" h="4076319">
                  <a:moveTo>
                    <a:pt x="0" y="0"/>
                  </a:moveTo>
                  <a:lnTo>
                    <a:pt x="4424426" y="0"/>
                  </a:lnTo>
                  <a:lnTo>
                    <a:pt x="4424426" y="4076319"/>
                  </a:lnTo>
                  <a:lnTo>
                    <a:pt x="0" y="4076319"/>
                  </a:lnTo>
                  <a:lnTo>
                    <a:pt x="0" y="0"/>
                  </a:lnTo>
                  <a:close/>
                </a:path>
              </a:pathLst>
            </a:custGeom>
            <a:blipFill>
              <a:blip r:embed="rId12"/>
              <a:stretch>
                <a:fillRect l="-13200" r="-13200" b="1"/>
              </a:stretch>
            </a:blipFill>
          </p:spPr>
        </p:sp>
      </p:grpSp>
      <p:sp>
        <p:nvSpPr>
          <p:cNvPr id="25" name="Freeform 25"/>
          <p:cNvSpPr/>
          <p:nvPr/>
        </p:nvSpPr>
        <p:spPr>
          <a:xfrm>
            <a:off x="15265968" y="4337617"/>
            <a:ext cx="1745682" cy="1685730"/>
          </a:xfrm>
          <a:custGeom>
            <a:avLst/>
            <a:gdLst/>
            <a:ahLst/>
            <a:cxnLst/>
            <a:rect l="l" t="t" r="r" b="b"/>
            <a:pathLst>
              <a:path w="1745682" h="1685730">
                <a:moveTo>
                  <a:pt x="0" y="0"/>
                </a:moveTo>
                <a:lnTo>
                  <a:pt x="1745682" y="0"/>
                </a:lnTo>
                <a:lnTo>
                  <a:pt x="1745682" y="1685730"/>
                </a:lnTo>
                <a:lnTo>
                  <a:pt x="0" y="16857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6" name="Group 26"/>
          <p:cNvGrpSpPr/>
          <p:nvPr/>
        </p:nvGrpSpPr>
        <p:grpSpPr>
          <a:xfrm>
            <a:off x="10182187" y="4610320"/>
            <a:ext cx="1975689" cy="1413027"/>
            <a:chOff x="0" y="0"/>
            <a:chExt cx="2634252" cy="1884036"/>
          </a:xfrm>
        </p:grpSpPr>
        <p:sp>
          <p:nvSpPr>
            <p:cNvPr id="27" name="Freeform 27"/>
            <p:cNvSpPr/>
            <p:nvPr/>
          </p:nvSpPr>
          <p:spPr>
            <a:xfrm>
              <a:off x="0" y="0"/>
              <a:ext cx="2634234" cy="1884172"/>
            </a:xfrm>
            <a:custGeom>
              <a:avLst/>
              <a:gdLst/>
              <a:ahLst/>
              <a:cxnLst/>
              <a:rect l="l" t="t" r="r" b="b"/>
              <a:pathLst>
                <a:path w="2634234" h="1884172">
                  <a:moveTo>
                    <a:pt x="941959" y="0"/>
                  </a:moveTo>
                  <a:lnTo>
                    <a:pt x="1692148" y="0"/>
                  </a:lnTo>
                  <a:cubicBezTo>
                    <a:pt x="1941957" y="0"/>
                    <a:pt x="2181606" y="99187"/>
                    <a:pt x="2358263" y="275971"/>
                  </a:cubicBezTo>
                  <a:cubicBezTo>
                    <a:pt x="2534920" y="452755"/>
                    <a:pt x="2634234" y="692277"/>
                    <a:pt x="2634234" y="942086"/>
                  </a:cubicBezTo>
                  <a:cubicBezTo>
                    <a:pt x="2634234" y="1191895"/>
                    <a:pt x="2535047" y="1431544"/>
                    <a:pt x="2358263" y="1608201"/>
                  </a:cubicBezTo>
                  <a:cubicBezTo>
                    <a:pt x="2181479" y="1784858"/>
                    <a:pt x="1941957" y="1884172"/>
                    <a:pt x="1692148" y="1884172"/>
                  </a:cubicBezTo>
                  <a:lnTo>
                    <a:pt x="941959" y="1884172"/>
                  </a:lnTo>
                  <a:cubicBezTo>
                    <a:pt x="692150" y="1884172"/>
                    <a:pt x="452501" y="1784985"/>
                    <a:pt x="275844" y="1608201"/>
                  </a:cubicBezTo>
                  <a:cubicBezTo>
                    <a:pt x="99187" y="1431417"/>
                    <a:pt x="0" y="1191895"/>
                    <a:pt x="0" y="941959"/>
                  </a:cubicBezTo>
                  <a:cubicBezTo>
                    <a:pt x="0" y="692023"/>
                    <a:pt x="99187" y="452628"/>
                    <a:pt x="275971" y="275971"/>
                  </a:cubicBezTo>
                  <a:cubicBezTo>
                    <a:pt x="452755" y="99314"/>
                    <a:pt x="692150" y="0"/>
                    <a:pt x="941959" y="0"/>
                  </a:cubicBezTo>
                  <a:close/>
                </a:path>
              </a:pathLst>
            </a:custGeom>
            <a:solidFill>
              <a:srgbClr val="D9D9D9"/>
            </a:solidFill>
          </p:spPr>
        </p:sp>
      </p:grpSp>
      <p:sp>
        <p:nvSpPr>
          <p:cNvPr id="28" name="TextBox 28"/>
          <p:cNvSpPr txBox="1"/>
          <p:nvPr/>
        </p:nvSpPr>
        <p:spPr>
          <a:xfrm>
            <a:off x="10232987" y="4596711"/>
            <a:ext cx="1874089" cy="1063625"/>
          </a:xfrm>
          <a:prstGeom prst="rect">
            <a:avLst/>
          </a:prstGeom>
        </p:spPr>
        <p:txBody>
          <a:bodyPr lIns="0" tIns="0" rIns="0" bIns="0" rtlCol="0" anchor="t">
            <a:spAutoFit/>
          </a:bodyPr>
          <a:lstStyle/>
          <a:p>
            <a:pPr algn="ctr">
              <a:lnSpc>
                <a:spcPts val="2800"/>
              </a:lnSpc>
            </a:pPr>
            <a:endParaRPr/>
          </a:p>
          <a:p>
            <a:pPr algn="ctr">
              <a:lnSpc>
                <a:spcPts val="2800"/>
              </a:lnSpc>
            </a:pPr>
            <a:r>
              <a:rPr lang="en-US" sz="2000">
                <a:solidFill>
                  <a:srgbClr val="000000"/>
                </a:solidFill>
                <a:latin typeface="Raleway Bold"/>
              </a:rPr>
              <a:t>Feature </a:t>
            </a:r>
          </a:p>
          <a:p>
            <a:pPr algn="ctr">
              <a:lnSpc>
                <a:spcPts val="2800"/>
              </a:lnSpc>
            </a:pPr>
            <a:r>
              <a:rPr lang="en-US" sz="2000">
                <a:solidFill>
                  <a:srgbClr val="000000"/>
                </a:solidFill>
                <a:latin typeface="Raleway Bold"/>
              </a:rPr>
              <a:t>Concatenation</a:t>
            </a:r>
          </a:p>
        </p:txBody>
      </p:sp>
      <p:grpSp>
        <p:nvGrpSpPr>
          <p:cNvPr id="29" name="Group 29"/>
          <p:cNvGrpSpPr/>
          <p:nvPr/>
        </p:nvGrpSpPr>
        <p:grpSpPr>
          <a:xfrm>
            <a:off x="9691650" y="5288258"/>
            <a:ext cx="504825" cy="42862"/>
            <a:chOff x="0" y="0"/>
            <a:chExt cx="673100" cy="57149"/>
          </a:xfrm>
        </p:grpSpPr>
        <p:sp>
          <p:nvSpPr>
            <p:cNvPr id="30" name="Freeform 30"/>
            <p:cNvSpPr/>
            <p:nvPr/>
          </p:nvSpPr>
          <p:spPr>
            <a:xfrm>
              <a:off x="18542" y="0"/>
              <a:ext cx="636143" cy="57150"/>
            </a:xfrm>
            <a:custGeom>
              <a:avLst/>
              <a:gdLst/>
              <a:ahLst/>
              <a:cxnLst/>
              <a:rect l="l" t="t" r="r" b="b"/>
              <a:pathLst>
                <a:path w="636143" h="57150">
                  <a:moveTo>
                    <a:pt x="0" y="19050"/>
                  </a:moveTo>
                  <a:lnTo>
                    <a:pt x="635000" y="0"/>
                  </a:lnTo>
                  <a:lnTo>
                    <a:pt x="636143" y="38100"/>
                  </a:lnTo>
                  <a:lnTo>
                    <a:pt x="1143" y="57150"/>
                  </a:lnTo>
                  <a:close/>
                </a:path>
              </a:pathLst>
            </a:custGeom>
            <a:solidFill>
              <a:srgbClr val="000000"/>
            </a:solidFill>
          </p:spPr>
        </p:sp>
      </p:grpSp>
      <p:grpSp>
        <p:nvGrpSpPr>
          <p:cNvPr id="31" name="Group 31"/>
          <p:cNvGrpSpPr/>
          <p:nvPr/>
        </p:nvGrpSpPr>
        <p:grpSpPr>
          <a:xfrm>
            <a:off x="12090437" y="3874369"/>
            <a:ext cx="3238518" cy="2995629"/>
            <a:chOff x="0" y="0"/>
            <a:chExt cx="4318024" cy="3994172"/>
          </a:xfrm>
        </p:grpSpPr>
        <p:sp>
          <p:nvSpPr>
            <p:cNvPr id="32" name="Freeform 32"/>
            <p:cNvSpPr/>
            <p:nvPr/>
          </p:nvSpPr>
          <p:spPr>
            <a:xfrm>
              <a:off x="0" y="0"/>
              <a:ext cx="4318000" cy="3994150"/>
            </a:xfrm>
            <a:custGeom>
              <a:avLst/>
              <a:gdLst/>
              <a:ahLst/>
              <a:cxnLst/>
              <a:rect l="l" t="t" r="r" b="b"/>
              <a:pathLst>
                <a:path w="4318000" h="3994150">
                  <a:moveTo>
                    <a:pt x="0" y="0"/>
                  </a:moveTo>
                  <a:lnTo>
                    <a:pt x="4318000" y="0"/>
                  </a:lnTo>
                  <a:lnTo>
                    <a:pt x="4318000" y="3994150"/>
                  </a:lnTo>
                  <a:lnTo>
                    <a:pt x="0" y="3994150"/>
                  </a:lnTo>
                  <a:lnTo>
                    <a:pt x="0" y="0"/>
                  </a:lnTo>
                  <a:close/>
                </a:path>
              </a:pathLst>
            </a:custGeom>
            <a:blipFill>
              <a:blip r:embed="rId15"/>
              <a:stretch>
                <a:fillRect/>
              </a:stretch>
            </a:blipFill>
          </p:spPr>
        </p:sp>
      </p:grpSp>
      <p:sp>
        <p:nvSpPr>
          <p:cNvPr id="33" name="TextBox 33"/>
          <p:cNvSpPr txBox="1"/>
          <p:nvPr/>
        </p:nvSpPr>
        <p:spPr>
          <a:xfrm>
            <a:off x="4298699" y="34079"/>
            <a:ext cx="9690602" cy="1594485"/>
          </a:xfrm>
          <a:prstGeom prst="rect">
            <a:avLst/>
          </a:prstGeom>
        </p:spPr>
        <p:txBody>
          <a:bodyPr lIns="0" tIns="0" rIns="0" bIns="0" rtlCol="0" anchor="t">
            <a:spAutoFit/>
          </a:bodyPr>
          <a:lstStyle/>
          <a:p>
            <a:pPr algn="ctr">
              <a:lnSpc>
                <a:spcPts val="11519"/>
              </a:lnSpc>
            </a:pPr>
            <a:r>
              <a:rPr lang="en-US" sz="8000">
                <a:solidFill>
                  <a:srgbClr val="273384"/>
                </a:solidFill>
                <a:latin typeface="Eczar Bold"/>
              </a:rPr>
              <a:t>Transfer Learning</a:t>
            </a:r>
          </a:p>
        </p:txBody>
      </p:sp>
      <p:sp>
        <p:nvSpPr>
          <p:cNvPr id="34" name="TextBox 34"/>
          <p:cNvSpPr txBox="1"/>
          <p:nvPr/>
        </p:nvSpPr>
        <p:spPr>
          <a:xfrm>
            <a:off x="15560025" y="541000"/>
            <a:ext cx="1950750" cy="303814"/>
          </a:xfrm>
          <a:prstGeom prst="rect">
            <a:avLst/>
          </a:prstGeom>
        </p:spPr>
        <p:txBody>
          <a:bodyPr lIns="0" tIns="0" rIns="0" bIns="0" rtlCol="0" anchor="t">
            <a:spAutoFit/>
          </a:bodyPr>
          <a:lstStyle/>
          <a:p>
            <a:pPr algn="r">
              <a:lnSpc>
                <a:spcPts val="2160"/>
              </a:lnSpc>
            </a:pPr>
            <a:r>
              <a:rPr lang="en-US" sz="1800">
                <a:solidFill>
                  <a:srgbClr val="888888"/>
                </a:solidFill>
                <a:latin typeface="Times New Roman"/>
              </a:rPr>
              <a:t>11</a:t>
            </a:r>
          </a:p>
        </p:txBody>
      </p:sp>
      <p:sp>
        <p:nvSpPr>
          <p:cNvPr id="35" name="TextBox 35"/>
          <p:cNvSpPr txBox="1"/>
          <p:nvPr/>
        </p:nvSpPr>
        <p:spPr>
          <a:xfrm>
            <a:off x="12262595" y="7090398"/>
            <a:ext cx="2878485" cy="768350"/>
          </a:xfrm>
          <a:prstGeom prst="rect">
            <a:avLst/>
          </a:prstGeom>
        </p:spPr>
        <p:txBody>
          <a:bodyPr lIns="0" tIns="0" rIns="0" bIns="0" rtlCol="0" anchor="t">
            <a:spAutoFit/>
          </a:bodyPr>
          <a:lstStyle/>
          <a:p>
            <a:pPr algn="ctr">
              <a:lnSpc>
                <a:spcPts val="2800"/>
              </a:lnSpc>
            </a:pPr>
            <a:r>
              <a:rPr lang="en-US" sz="2000">
                <a:solidFill>
                  <a:srgbClr val="000000"/>
                </a:solidFill>
                <a:latin typeface="Raleway Bold"/>
              </a:rPr>
              <a:t>Fully Connected Layers</a:t>
            </a:r>
          </a:p>
          <a:p>
            <a:pPr algn="ctr">
              <a:lnSpc>
                <a:spcPts val="2800"/>
              </a:lnSpc>
            </a:pPr>
            <a:r>
              <a:rPr lang="en-US" sz="2000">
                <a:solidFill>
                  <a:srgbClr val="000000"/>
                </a:solidFill>
                <a:latin typeface="Raleway Bold"/>
              </a:rPr>
              <a:t>(Dense &amp; Dropout)</a:t>
            </a:r>
          </a:p>
        </p:txBody>
      </p:sp>
      <p:sp>
        <p:nvSpPr>
          <p:cNvPr id="36" name="TextBox 36"/>
          <p:cNvSpPr txBox="1"/>
          <p:nvPr/>
        </p:nvSpPr>
        <p:spPr>
          <a:xfrm>
            <a:off x="1232225" y="7440982"/>
            <a:ext cx="3762077" cy="415925"/>
          </a:xfrm>
          <a:prstGeom prst="rect">
            <a:avLst/>
          </a:prstGeom>
        </p:spPr>
        <p:txBody>
          <a:bodyPr lIns="0" tIns="0" rIns="0" bIns="0" rtlCol="0" anchor="t">
            <a:spAutoFit/>
          </a:bodyPr>
          <a:lstStyle/>
          <a:p>
            <a:pPr algn="ctr">
              <a:lnSpc>
                <a:spcPts val="2800"/>
              </a:lnSpc>
            </a:pPr>
            <a:r>
              <a:rPr lang="en-US" sz="2000">
                <a:solidFill>
                  <a:srgbClr val="000000"/>
                </a:solidFill>
                <a:latin typeface="Raleway Bold"/>
              </a:rPr>
              <a:t>Time Frequency Images (STFT)</a:t>
            </a:r>
          </a:p>
        </p:txBody>
      </p:sp>
      <p:sp>
        <p:nvSpPr>
          <p:cNvPr id="37" name="TextBox 37"/>
          <p:cNvSpPr txBox="1"/>
          <p:nvPr/>
        </p:nvSpPr>
        <p:spPr>
          <a:xfrm>
            <a:off x="5526123" y="7090398"/>
            <a:ext cx="2493169" cy="768350"/>
          </a:xfrm>
          <a:prstGeom prst="rect">
            <a:avLst/>
          </a:prstGeom>
        </p:spPr>
        <p:txBody>
          <a:bodyPr lIns="0" tIns="0" rIns="0" bIns="0" rtlCol="0" anchor="t">
            <a:spAutoFit/>
          </a:bodyPr>
          <a:lstStyle/>
          <a:p>
            <a:pPr algn="ctr">
              <a:lnSpc>
                <a:spcPts val="2800"/>
              </a:lnSpc>
            </a:pPr>
            <a:r>
              <a:rPr lang="en-US" sz="2000">
                <a:solidFill>
                  <a:srgbClr val="000000"/>
                </a:solidFill>
                <a:latin typeface="Raleway Bold"/>
              </a:rPr>
              <a:t>Pre Trained Layers </a:t>
            </a:r>
          </a:p>
          <a:p>
            <a:pPr algn="ctr">
              <a:lnSpc>
                <a:spcPts val="2800"/>
              </a:lnSpc>
            </a:pPr>
            <a:r>
              <a:rPr lang="en-US" sz="2000">
                <a:solidFill>
                  <a:srgbClr val="000000"/>
                </a:solidFill>
                <a:latin typeface="Raleway Bold"/>
              </a:rPr>
              <a:t>of ImageNet models</a:t>
            </a:r>
          </a:p>
        </p:txBody>
      </p:sp>
      <p:sp>
        <p:nvSpPr>
          <p:cNvPr id="38" name="TextBox 38"/>
          <p:cNvSpPr txBox="1"/>
          <p:nvPr/>
        </p:nvSpPr>
        <p:spPr>
          <a:xfrm>
            <a:off x="5555754" y="3101960"/>
            <a:ext cx="2162324" cy="415925"/>
          </a:xfrm>
          <a:prstGeom prst="rect">
            <a:avLst/>
          </a:prstGeom>
        </p:spPr>
        <p:txBody>
          <a:bodyPr lIns="0" tIns="0" rIns="0" bIns="0" rtlCol="0" anchor="t">
            <a:spAutoFit/>
          </a:bodyPr>
          <a:lstStyle/>
          <a:p>
            <a:pPr algn="ctr">
              <a:lnSpc>
                <a:spcPts val="2800"/>
              </a:lnSpc>
            </a:pPr>
            <a:r>
              <a:rPr lang="en-US" sz="2000">
                <a:solidFill>
                  <a:srgbClr val="000000"/>
                </a:solidFill>
                <a:latin typeface="Raleway Bold"/>
              </a:rPr>
              <a:t>Transfer Learning</a:t>
            </a:r>
          </a:p>
        </p:txBody>
      </p:sp>
      <p:sp>
        <p:nvSpPr>
          <p:cNvPr id="39" name="TextBox 39"/>
          <p:cNvSpPr txBox="1"/>
          <p:nvPr/>
        </p:nvSpPr>
        <p:spPr>
          <a:xfrm>
            <a:off x="15501601" y="4821480"/>
            <a:ext cx="1251793" cy="1120775"/>
          </a:xfrm>
          <a:prstGeom prst="rect">
            <a:avLst/>
          </a:prstGeom>
        </p:spPr>
        <p:txBody>
          <a:bodyPr lIns="0" tIns="0" rIns="0" bIns="0" rtlCol="0" anchor="t">
            <a:spAutoFit/>
          </a:bodyPr>
          <a:lstStyle/>
          <a:p>
            <a:pPr algn="ctr">
              <a:lnSpc>
                <a:spcPts val="2800"/>
              </a:lnSpc>
            </a:pPr>
            <a:r>
              <a:rPr lang="en-US" sz="2000">
                <a:solidFill>
                  <a:srgbClr val="000000"/>
                </a:solidFill>
                <a:latin typeface="Raleway Bold"/>
              </a:rPr>
              <a:t>Classified </a:t>
            </a:r>
          </a:p>
          <a:p>
            <a:pPr algn="ctr">
              <a:lnSpc>
                <a:spcPts val="2800"/>
              </a:lnSpc>
            </a:pPr>
            <a:r>
              <a:rPr lang="en-US" sz="2000">
                <a:solidFill>
                  <a:srgbClr val="000000"/>
                </a:solidFill>
                <a:latin typeface="Raleway Bold"/>
              </a:rPr>
              <a:t>Activity</a:t>
            </a:r>
          </a:p>
          <a:p>
            <a:pPr algn="ctr">
              <a:lnSpc>
                <a:spcPts val="2800"/>
              </a:lnSpc>
            </a:pPr>
            <a:r>
              <a:rPr lang="en-US" sz="2000">
                <a:solidFill>
                  <a:srgbClr val="000000"/>
                </a:solidFill>
                <a:latin typeface="Raleway Bold"/>
              </a:rPr>
              <a:t> Labels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14</a:t>
            </a:r>
          </a:p>
        </p:txBody>
      </p:sp>
      <p:sp>
        <p:nvSpPr>
          <p:cNvPr id="4" name="TextBox 4"/>
          <p:cNvSpPr txBox="1"/>
          <p:nvPr/>
        </p:nvSpPr>
        <p:spPr>
          <a:xfrm>
            <a:off x="1219376" y="2383155"/>
            <a:ext cx="16277006" cy="1485900"/>
          </a:xfrm>
          <a:prstGeom prst="rect">
            <a:avLst/>
          </a:prstGeom>
        </p:spPr>
        <p:txBody>
          <a:bodyPr lIns="0" tIns="0" rIns="0" bIns="0" rtlCol="0" anchor="t">
            <a:spAutoFit/>
          </a:bodyPr>
          <a:lstStyle/>
          <a:p>
            <a:pPr marL="822921" lvl="2" indent="-457200" algn="just">
              <a:lnSpc>
                <a:spcPts val="3900"/>
              </a:lnSpc>
              <a:buFont typeface="Arial" panose="020B0604020202020204" pitchFamily="34" charset="0"/>
              <a:buChar char="•"/>
            </a:pPr>
            <a:r>
              <a:rPr lang="en-US" sz="3000" dirty="0">
                <a:solidFill>
                  <a:srgbClr val="000000"/>
                </a:solidFill>
                <a:latin typeface="Raleway"/>
              </a:rPr>
              <a:t>As the number of dimensions increases, the number of possible combinations of features increases exponentially, which makes it computationally difficult to perform tasks like classification.</a:t>
            </a:r>
          </a:p>
        </p:txBody>
      </p:sp>
      <p:sp>
        <p:nvSpPr>
          <p:cNvPr id="5" name="TextBox 5"/>
          <p:cNvSpPr txBox="1"/>
          <p:nvPr/>
        </p:nvSpPr>
        <p:spPr>
          <a:xfrm>
            <a:off x="1219376" y="4105705"/>
            <a:ext cx="16384150" cy="1967526"/>
          </a:xfrm>
          <a:prstGeom prst="rect">
            <a:avLst/>
          </a:prstGeom>
        </p:spPr>
        <p:txBody>
          <a:bodyPr lIns="0" tIns="0" rIns="0" bIns="0" rtlCol="0" anchor="t">
            <a:spAutoFit/>
          </a:bodyPr>
          <a:lstStyle/>
          <a:p>
            <a:pPr marL="822789" lvl="2" indent="-457200" algn="just">
              <a:lnSpc>
                <a:spcPts val="3900"/>
              </a:lnSpc>
              <a:buFont typeface="Arial" panose="020B0604020202020204" pitchFamily="34" charset="0"/>
              <a:buChar char="•"/>
            </a:pPr>
            <a:r>
              <a:rPr lang="en-US" sz="3000" dirty="0">
                <a:solidFill>
                  <a:srgbClr val="000000"/>
                </a:solidFill>
                <a:latin typeface="Raleway"/>
              </a:rPr>
              <a:t>Dimensionality reduction is a type of feature extraction technique that aims to reduce the number of input features while retaining as much of the original information as possible.</a:t>
            </a:r>
          </a:p>
          <a:p>
            <a:pPr marL="548384" lvl="2" indent="-182795" algn="just">
              <a:lnSpc>
                <a:spcPts val="3900"/>
              </a:lnSpc>
            </a:pPr>
            <a:endParaRPr lang="en-US" sz="3000" dirty="0">
              <a:solidFill>
                <a:srgbClr val="000000"/>
              </a:solidFill>
              <a:latin typeface="Raleway"/>
            </a:endParaRPr>
          </a:p>
        </p:txBody>
      </p:sp>
      <p:grpSp>
        <p:nvGrpSpPr>
          <p:cNvPr id="6" name="Group 6"/>
          <p:cNvGrpSpPr/>
          <p:nvPr/>
        </p:nvGrpSpPr>
        <p:grpSpPr>
          <a:xfrm>
            <a:off x="5063838" y="1668055"/>
            <a:ext cx="7890129" cy="122682"/>
            <a:chOff x="0" y="0"/>
            <a:chExt cx="10520172" cy="163576"/>
          </a:xfrm>
        </p:grpSpPr>
        <p:sp>
          <p:nvSpPr>
            <p:cNvPr id="7" name="Freeform 7"/>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l="-292" r="-292"/>
              </a:stretch>
            </a:blipFill>
          </p:spPr>
        </p:sp>
      </p:grpSp>
      <p:sp>
        <p:nvSpPr>
          <p:cNvPr id="8" name="TextBox 8"/>
          <p:cNvSpPr txBox="1"/>
          <p:nvPr/>
        </p:nvSpPr>
        <p:spPr>
          <a:xfrm>
            <a:off x="1933653" y="379810"/>
            <a:ext cx="15240820" cy="1250156"/>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 Principal Component Analysis</a:t>
            </a:r>
          </a:p>
        </p:txBody>
      </p:sp>
      <p:sp>
        <p:nvSpPr>
          <p:cNvPr id="9" name="TextBox 9"/>
          <p:cNvSpPr txBox="1"/>
          <p:nvPr/>
        </p:nvSpPr>
        <p:spPr>
          <a:xfrm>
            <a:off x="1413921" y="5810047"/>
            <a:ext cx="16103449" cy="990600"/>
          </a:xfrm>
          <a:prstGeom prst="rect">
            <a:avLst/>
          </a:prstGeom>
        </p:spPr>
        <p:txBody>
          <a:bodyPr lIns="0" tIns="0" rIns="0" bIns="0" rtlCol="0" anchor="t">
            <a:spAutoFit/>
          </a:bodyPr>
          <a:lstStyle/>
          <a:p>
            <a:pPr marL="638175" lvl="1" indent="-457200" algn="just">
              <a:lnSpc>
                <a:spcPts val="3900"/>
              </a:lnSpc>
              <a:buFont typeface="Arial" panose="020B0604020202020204" pitchFamily="34" charset="0"/>
              <a:buChar char="•"/>
            </a:pPr>
            <a:r>
              <a:rPr lang="en-US" sz="3000" dirty="0">
                <a:solidFill>
                  <a:srgbClr val="000000"/>
                </a:solidFill>
                <a:latin typeface="Raleway"/>
              </a:rPr>
              <a:t>One of the most popular dimensionality reduction techniques is Principal Component Analysis(PCA).</a:t>
            </a:r>
          </a:p>
        </p:txBody>
      </p:sp>
      <p:sp>
        <p:nvSpPr>
          <p:cNvPr id="10" name="Freeform 10"/>
          <p:cNvSpPr/>
          <p:nvPr/>
        </p:nvSpPr>
        <p:spPr>
          <a:xfrm>
            <a:off x="1568625" y="7367016"/>
            <a:ext cx="3087624" cy="1862709"/>
          </a:xfrm>
          <a:custGeom>
            <a:avLst/>
            <a:gdLst/>
            <a:ahLst/>
            <a:cxnLst/>
            <a:rect l="l" t="t" r="r" b="b"/>
            <a:pathLst>
              <a:path w="3087624" h="1862709">
                <a:moveTo>
                  <a:pt x="0" y="0"/>
                </a:moveTo>
                <a:lnTo>
                  <a:pt x="3087624" y="0"/>
                </a:lnTo>
                <a:lnTo>
                  <a:pt x="3087624" y="1862709"/>
                </a:lnTo>
                <a:lnTo>
                  <a:pt x="0" y="1862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679079" y="8011283"/>
            <a:ext cx="2906271" cy="496059"/>
          </a:xfrm>
          <a:prstGeom prst="rect">
            <a:avLst/>
          </a:prstGeom>
        </p:spPr>
        <p:txBody>
          <a:bodyPr lIns="0" tIns="0" rIns="0" bIns="0" rtlCol="0" anchor="t">
            <a:spAutoFit/>
          </a:bodyPr>
          <a:lstStyle/>
          <a:p>
            <a:pPr algn="ctr">
              <a:lnSpc>
                <a:spcPts val="3564"/>
              </a:lnSpc>
            </a:pPr>
            <a:r>
              <a:rPr lang="en-US" sz="2400" spc="30">
                <a:solidFill>
                  <a:srgbClr val="FFFFFF"/>
                </a:solidFill>
                <a:latin typeface="Raleway"/>
              </a:rPr>
              <a:t>Standardization</a:t>
            </a:r>
          </a:p>
        </p:txBody>
      </p:sp>
      <p:sp>
        <p:nvSpPr>
          <p:cNvPr id="12" name="Freeform 12"/>
          <p:cNvSpPr/>
          <p:nvPr/>
        </p:nvSpPr>
        <p:spPr>
          <a:xfrm>
            <a:off x="4949714" y="7918658"/>
            <a:ext cx="649224" cy="759429"/>
          </a:xfrm>
          <a:custGeom>
            <a:avLst/>
            <a:gdLst/>
            <a:ahLst/>
            <a:cxnLst/>
            <a:rect l="l" t="t" r="r" b="b"/>
            <a:pathLst>
              <a:path w="649224" h="759429">
                <a:moveTo>
                  <a:pt x="0" y="0"/>
                </a:moveTo>
                <a:lnTo>
                  <a:pt x="649224" y="0"/>
                </a:lnTo>
                <a:lnTo>
                  <a:pt x="649224" y="759429"/>
                </a:lnTo>
                <a:lnTo>
                  <a:pt x="0" y="759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5855666" y="7367016"/>
            <a:ext cx="3087624" cy="1862709"/>
          </a:xfrm>
          <a:custGeom>
            <a:avLst/>
            <a:gdLst/>
            <a:ahLst/>
            <a:cxnLst/>
            <a:rect l="l" t="t" r="r" b="b"/>
            <a:pathLst>
              <a:path w="3087624" h="1862709">
                <a:moveTo>
                  <a:pt x="0" y="0"/>
                </a:moveTo>
                <a:lnTo>
                  <a:pt x="3087624" y="0"/>
                </a:lnTo>
                <a:lnTo>
                  <a:pt x="3087624" y="1862709"/>
                </a:lnTo>
                <a:lnTo>
                  <a:pt x="0" y="1862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6035209" y="7742683"/>
            <a:ext cx="2728485" cy="957723"/>
          </a:xfrm>
          <a:prstGeom prst="rect">
            <a:avLst/>
          </a:prstGeom>
        </p:spPr>
        <p:txBody>
          <a:bodyPr lIns="0" tIns="0" rIns="0" bIns="0" rtlCol="0" anchor="t">
            <a:spAutoFit/>
          </a:bodyPr>
          <a:lstStyle/>
          <a:p>
            <a:pPr algn="ctr">
              <a:lnSpc>
                <a:spcPts val="3564"/>
              </a:lnSpc>
            </a:pPr>
            <a:r>
              <a:rPr lang="en-US" sz="2400" spc="30">
                <a:solidFill>
                  <a:srgbClr val="FFFFFF"/>
                </a:solidFill>
                <a:latin typeface="Raleway"/>
              </a:rPr>
              <a:t>Covariance Matrix Computation</a:t>
            </a:r>
          </a:p>
        </p:txBody>
      </p:sp>
      <p:sp>
        <p:nvSpPr>
          <p:cNvPr id="15" name="Freeform 15"/>
          <p:cNvSpPr/>
          <p:nvPr/>
        </p:nvSpPr>
        <p:spPr>
          <a:xfrm>
            <a:off x="9236754" y="7918658"/>
            <a:ext cx="649224" cy="759429"/>
          </a:xfrm>
          <a:custGeom>
            <a:avLst/>
            <a:gdLst/>
            <a:ahLst/>
            <a:cxnLst/>
            <a:rect l="l" t="t" r="r" b="b"/>
            <a:pathLst>
              <a:path w="649224" h="759429">
                <a:moveTo>
                  <a:pt x="0" y="0"/>
                </a:moveTo>
                <a:lnTo>
                  <a:pt x="649224" y="0"/>
                </a:lnTo>
                <a:lnTo>
                  <a:pt x="649224" y="759429"/>
                </a:lnTo>
                <a:lnTo>
                  <a:pt x="0" y="759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0142706" y="7367016"/>
            <a:ext cx="3087624" cy="1862709"/>
          </a:xfrm>
          <a:custGeom>
            <a:avLst/>
            <a:gdLst/>
            <a:ahLst/>
            <a:cxnLst/>
            <a:rect l="l" t="t" r="r" b="b"/>
            <a:pathLst>
              <a:path w="3087624" h="1862709">
                <a:moveTo>
                  <a:pt x="0" y="0"/>
                </a:moveTo>
                <a:lnTo>
                  <a:pt x="3087624" y="0"/>
                </a:lnTo>
                <a:lnTo>
                  <a:pt x="3087624" y="1862709"/>
                </a:lnTo>
                <a:lnTo>
                  <a:pt x="0" y="1862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0322249" y="7508459"/>
            <a:ext cx="2728485" cy="1419388"/>
          </a:xfrm>
          <a:prstGeom prst="rect">
            <a:avLst/>
          </a:prstGeom>
        </p:spPr>
        <p:txBody>
          <a:bodyPr lIns="0" tIns="0" rIns="0" bIns="0" rtlCol="0" anchor="t">
            <a:spAutoFit/>
          </a:bodyPr>
          <a:lstStyle/>
          <a:p>
            <a:pPr algn="ctr">
              <a:lnSpc>
                <a:spcPts val="3564"/>
              </a:lnSpc>
            </a:pPr>
            <a:r>
              <a:rPr lang="en-US" sz="2400" spc="30">
                <a:solidFill>
                  <a:srgbClr val="FFFFFF"/>
                </a:solidFill>
                <a:latin typeface="Raleway"/>
              </a:rPr>
              <a:t>Compute eigen values and eigen vectors</a:t>
            </a:r>
          </a:p>
        </p:txBody>
      </p:sp>
      <p:sp>
        <p:nvSpPr>
          <p:cNvPr id="18" name="Freeform 18"/>
          <p:cNvSpPr/>
          <p:nvPr/>
        </p:nvSpPr>
        <p:spPr>
          <a:xfrm>
            <a:off x="13523795" y="7918658"/>
            <a:ext cx="649224" cy="759429"/>
          </a:xfrm>
          <a:custGeom>
            <a:avLst/>
            <a:gdLst/>
            <a:ahLst/>
            <a:cxnLst/>
            <a:rect l="l" t="t" r="r" b="b"/>
            <a:pathLst>
              <a:path w="649224" h="759429">
                <a:moveTo>
                  <a:pt x="0" y="0"/>
                </a:moveTo>
                <a:lnTo>
                  <a:pt x="649224" y="0"/>
                </a:lnTo>
                <a:lnTo>
                  <a:pt x="649224" y="759429"/>
                </a:lnTo>
                <a:lnTo>
                  <a:pt x="0" y="759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4429746" y="7367016"/>
            <a:ext cx="3087624" cy="1862709"/>
          </a:xfrm>
          <a:custGeom>
            <a:avLst/>
            <a:gdLst/>
            <a:ahLst/>
            <a:cxnLst/>
            <a:rect l="l" t="t" r="r" b="b"/>
            <a:pathLst>
              <a:path w="3087624" h="1862709">
                <a:moveTo>
                  <a:pt x="0" y="0"/>
                </a:moveTo>
                <a:lnTo>
                  <a:pt x="3087624" y="0"/>
                </a:lnTo>
                <a:lnTo>
                  <a:pt x="3087624" y="1862709"/>
                </a:lnTo>
                <a:lnTo>
                  <a:pt x="0" y="1862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14609289" y="7742683"/>
            <a:ext cx="2728485" cy="957723"/>
          </a:xfrm>
          <a:prstGeom prst="rect">
            <a:avLst/>
          </a:prstGeom>
        </p:spPr>
        <p:txBody>
          <a:bodyPr lIns="0" tIns="0" rIns="0" bIns="0" rtlCol="0" anchor="t">
            <a:spAutoFit/>
          </a:bodyPr>
          <a:lstStyle/>
          <a:p>
            <a:pPr algn="ctr">
              <a:lnSpc>
                <a:spcPts val="3564"/>
              </a:lnSpc>
            </a:pPr>
            <a:r>
              <a:rPr lang="en-US" sz="2400" spc="30">
                <a:solidFill>
                  <a:srgbClr val="FFFFFF"/>
                </a:solidFill>
                <a:latin typeface="Raleway"/>
              </a:rPr>
              <a:t>Identify principal components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516757" y="2923701"/>
            <a:ext cx="771999" cy="771999"/>
            <a:chOff x="0" y="0"/>
            <a:chExt cx="1029332" cy="1029332"/>
          </a:xfrm>
        </p:grpSpPr>
        <p:sp>
          <p:nvSpPr>
            <p:cNvPr id="3" name="Freeform 3"/>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grpSp>
        <p:nvGrpSpPr>
          <p:cNvPr id="4" name="Group 4"/>
          <p:cNvGrpSpPr/>
          <p:nvPr/>
        </p:nvGrpSpPr>
        <p:grpSpPr>
          <a:xfrm>
            <a:off x="4516757" y="3914301"/>
            <a:ext cx="771999" cy="771999"/>
            <a:chOff x="0" y="0"/>
            <a:chExt cx="1029332" cy="1029332"/>
          </a:xfrm>
        </p:grpSpPr>
        <p:sp>
          <p:nvSpPr>
            <p:cNvPr id="5" name="Freeform 5"/>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grpSp>
        <p:nvGrpSpPr>
          <p:cNvPr id="6" name="Group 6"/>
          <p:cNvGrpSpPr/>
          <p:nvPr/>
        </p:nvGrpSpPr>
        <p:grpSpPr>
          <a:xfrm>
            <a:off x="4516757" y="7068071"/>
            <a:ext cx="771999" cy="771999"/>
            <a:chOff x="0" y="0"/>
            <a:chExt cx="1029332" cy="1029332"/>
          </a:xfrm>
        </p:grpSpPr>
        <p:sp>
          <p:nvSpPr>
            <p:cNvPr id="7" name="Freeform 7"/>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grpSp>
        <p:nvGrpSpPr>
          <p:cNvPr id="8" name="Group 8"/>
          <p:cNvGrpSpPr/>
          <p:nvPr/>
        </p:nvGrpSpPr>
        <p:grpSpPr>
          <a:xfrm>
            <a:off x="4516757" y="4904901"/>
            <a:ext cx="771999" cy="771999"/>
            <a:chOff x="0" y="0"/>
            <a:chExt cx="1029332" cy="1029332"/>
          </a:xfrm>
        </p:grpSpPr>
        <p:sp>
          <p:nvSpPr>
            <p:cNvPr id="9" name="Freeform 9"/>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sp>
        <p:nvSpPr>
          <p:cNvPr id="10" name="TextBox 10"/>
          <p:cNvSpPr txBox="1"/>
          <p:nvPr/>
        </p:nvSpPr>
        <p:spPr>
          <a:xfrm>
            <a:off x="5660547" y="2817179"/>
            <a:ext cx="7322748" cy="1012196"/>
          </a:xfrm>
          <a:prstGeom prst="rect">
            <a:avLst/>
          </a:prstGeom>
        </p:spPr>
        <p:txBody>
          <a:bodyPr lIns="0" tIns="0" rIns="0" bIns="0" rtlCol="0" anchor="t">
            <a:spAutoFit/>
          </a:bodyPr>
          <a:lstStyle/>
          <a:p>
            <a:pPr algn="l">
              <a:lnSpc>
                <a:spcPts val="6600"/>
              </a:lnSpc>
            </a:pPr>
            <a:r>
              <a:rPr lang="en-US" sz="3200" dirty="0">
                <a:solidFill>
                  <a:srgbClr val="000000"/>
                </a:solidFill>
                <a:latin typeface="Raleway"/>
              </a:rPr>
              <a:t>Problem Statement </a:t>
            </a:r>
          </a:p>
        </p:txBody>
      </p:sp>
      <p:sp>
        <p:nvSpPr>
          <p:cNvPr id="11" name="TextBox 11"/>
          <p:cNvSpPr txBox="1"/>
          <p:nvPr/>
        </p:nvSpPr>
        <p:spPr>
          <a:xfrm>
            <a:off x="4630151" y="2857500"/>
            <a:ext cx="545211" cy="830384"/>
          </a:xfrm>
          <a:prstGeom prst="rect">
            <a:avLst/>
          </a:prstGeom>
        </p:spPr>
        <p:txBody>
          <a:bodyPr lIns="0" tIns="0" rIns="0" bIns="0" rtlCol="0" anchor="t">
            <a:spAutoFit/>
          </a:bodyPr>
          <a:lstStyle/>
          <a:p>
            <a:pPr algn="ctr">
              <a:lnSpc>
                <a:spcPts val="5652"/>
              </a:lnSpc>
            </a:pPr>
            <a:r>
              <a:rPr lang="en-US" sz="3200" dirty="0">
                <a:solidFill>
                  <a:srgbClr val="273384"/>
                </a:solidFill>
                <a:latin typeface="Raleway Bold"/>
              </a:rPr>
              <a:t>2</a:t>
            </a:r>
          </a:p>
        </p:txBody>
      </p:sp>
      <p:sp>
        <p:nvSpPr>
          <p:cNvPr id="12" name="TextBox 12"/>
          <p:cNvSpPr txBox="1"/>
          <p:nvPr/>
        </p:nvSpPr>
        <p:spPr>
          <a:xfrm>
            <a:off x="4630151" y="3775506"/>
            <a:ext cx="545211" cy="830384"/>
          </a:xfrm>
          <a:prstGeom prst="rect">
            <a:avLst/>
          </a:prstGeom>
        </p:spPr>
        <p:txBody>
          <a:bodyPr lIns="0" tIns="0" rIns="0" bIns="0" rtlCol="0" anchor="t">
            <a:spAutoFit/>
          </a:bodyPr>
          <a:lstStyle/>
          <a:p>
            <a:pPr algn="ctr">
              <a:lnSpc>
                <a:spcPts val="5652"/>
              </a:lnSpc>
            </a:pPr>
            <a:r>
              <a:rPr lang="en-US" sz="3200">
                <a:solidFill>
                  <a:srgbClr val="273384"/>
                </a:solidFill>
                <a:latin typeface="Raleway Bold"/>
              </a:rPr>
              <a:t>3</a:t>
            </a:r>
          </a:p>
        </p:txBody>
      </p:sp>
      <p:sp>
        <p:nvSpPr>
          <p:cNvPr id="13" name="TextBox 13"/>
          <p:cNvSpPr txBox="1"/>
          <p:nvPr/>
        </p:nvSpPr>
        <p:spPr>
          <a:xfrm>
            <a:off x="4630151" y="6974048"/>
            <a:ext cx="545211" cy="665226"/>
          </a:xfrm>
          <a:prstGeom prst="rect">
            <a:avLst/>
          </a:prstGeom>
        </p:spPr>
        <p:txBody>
          <a:bodyPr lIns="0" tIns="0" rIns="0" bIns="0" rtlCol="0" anchor="t">
            <a:spAutoFit/>
          </a:bodyPr>
          <a:lstStyle/>
          <a:p>
            <a:pPr algn="ctr">
              <a:lnSpc>
                <a:spcPts val="5652"/>
              </a:lnSpc>
            </a:pPr>
            <a:r>
              <a:rPr lang="en-US" sz="3200">
                <a:solidFill>
                  <a:srgbClr val="273384"/>
                </a:solidFill>
                <a:latin typeface="Raleway Bold"/>
              </a:rPr>
              <a:t>6</a:t>
            </a:r>
          </a:p>
        </p:txBody>
      </p:sp>
      <p:sp>
        <p:nvSpPr>
          <p:cNvPr id="14" name="TextBox 14"/>
          <p:cNvSpPr txBox="1"/>
          <p:nvPr/>
        </p:nvSpPr>
        <p:spPr>
          <a:xfrm>
            <a:off x="4630151" y="4846516"/>
            <a:ext cx="545211" cy="830384"/>
          </a:xfrm>
          <a:prstGeom prst="rect">
            <a:avLst/>
          </a:prstGeom>
        </p:spPr>
        <p:txBody>
          <a:bodyPr lIns="0" tIns="0" rIns="0" bIns="0" rtlCol="0" anchor="t">
            <a:spAutoFit/>
          </a:bodyPr>
          <a:lstStyle/>
          <a:p>
            <a:pPr algn="ctr">
              <a:lnSpc>
                <a:spcPts val="5652"/>
              </a:lnSpc>
            </a:pPr>
            <a:r>
              <a:rPr lang="en-US" sz="3200" dirty="0">
                <a:solidFill>
                  <a:srgbClr val="273384"/>
                </a:solidFill>
                <a:latin typeface="Raleway Bold"/>
              </a:rPr>
              <a:t>4</a:t>
            </a:r>
          </a:p>
        </p:txBody>
      </p:sp>
      <p:sp>
        <p:nvSpPr>
          <p:cNvPr id="15" name="TextBox 15"/>
          <p:cNvSpPr txBox="1"/>
          <p:nvPr/>
        </p:nvSpPr>
        <p:spPr>
          <a:xfrm>
            <a:off x="4778488" y="332898"/>
            <a:ext cx="8731023" cy="1247775"/>
          </a:xfrm>
          <a:prstGeom prst="rect">
            <a:avLst/>
          </a:prstGeom>
        </p:spPr>
        <p:txBody>
          <a:bodyPr lIns="0" tIns="0" rIns="0" bIns="0" rtlCol="0" anchor="t">
            <a:spAutoFit/>
          </a:bodyPr>
          <a:lstStyle/>
          <a:p>
            <a:pPr algn="l">
              <a:lnSpc>
                <a:spcPts val="9600"/>
              </a:lnSpc>
            </a:pPr>
            <a:r>
              <a:rPr lang="en-US" sz="8000">
                <a:solidFill>
                  <a:srgbClr val="273384"/>
                </a:solidFill>
                <a:latin typeface="Eczar Bold"/>
                <a:ea typeface="Eczar Bold"/>
              </a:rPr>
              <a:t>﻿Table Of Contents</a:t>
            </a:r>
          </a:p>
        </p:txBody>
      </p:sp>
      <p:sp>
        <p:nvSpPr>
          <p:cNvPr id="16" name="TextBox 16"/>
          <p:cNvSpPr txBox="1"/>
          <p:nvPr/>
        </p:nvSpPr>
        <p:spPr>
          <a:xfrm>
            <a:off x="5715000" y="4836795"/>
            <a:ext cx="7322748" cy="763905"/>
          </a:xfrm>
          <a:prstGeom prst="rect">
            <a:avLst/>
          </a:prstGeom>
        </p:spPr>
        <p:txBody>
          <a:bodyPr lIns="0" tIns="0" rIns="0" bIns="0" rtlCol="0" anchor="t">
            <a:spAutoFit/>
          </a:bodyPr>
          <a:lstStyle/>
          <a:p>
            <a:pPr algn="l">
              <a:lnSpc>
                <a:spcPts val="6600"/>
              </a:lnSpc>
            </a:pPr>
            <a:r>
              <a:rPr lang="en-US" sz="3200">
                <a:solidFill>
                  <a:srgbClr val="000000"/>
                </a:solidFill>
                <a:latin typeface="Raleway"/>
              </a:rPr>
              <a:t>Methods and Materials</a:t>
            </a:r>
          </a:p>
        </p:txBody>
      </p:sp>
      <p:sp>
        <p:nvSpPr>
          <p:cNvPr id="17" name="TextBox 17"/>
          <p:cNvSpPr txBox="1"/>
          <p:nvPr/>
        </p:nvSpPr>
        <p:spPr>
          <a:xfrm>
            <a:off x="5514332" y="3826504"/>
            <a:ext cx="3553468" cy="1012196"/>
          </a:xfrm>
          <a:prstGeom prst="rect">
            <a:avLst/>
          </a:prstGeom>
        </p:spPr>
        <p:txBody>
          <a:bodyPr lIns="0" tIns="0" rIns="0" bIns="0" rtlCol="0" anchor="t">
            <a:spAutoFit/>
          </a:bodyPr>
          <a:lstStyle/>
          <a:p>
            <a:pPr algn="ctr">
              <a:lnSpc>
                <a:spcPts val="6600"/>
              </a:lnSpc>
            </a:pPr>
            <a:r>
              <a:rPr lang="en-US" sz="3200">
                <a:solidFill>
                  <a:srgbClr val="000000"/>
                </a:solidFill>
                <a:latin typeface="Raleway"/>
              </a:rPr>
              <a:t>Literature Survey</a:t>
            </a:r>
          </a:p>
        </p:txBody>
      </p:sp>
      <p:sp>
        <p:nvSpPr>
          <p:cNvPr id="18" name="TextBox 18"/>
          <p:cNvSpPr txBox="1"/>
          <p:nvPr/>
        </p:nvSpPr>
        <p:spPr>
          <a:xfrm>
            <a:off x="5661837" y="8058506"/>
            <a:ext cx="7322748" cy="732958"/>
          </a:xfrm>
          <a:prstGeom prst="rect">
            <a:avLst/>
          </a:prstGeom>
        </p:spPr>
        <p:txBody>
          <a:bodyPr lIns="0" tIns="0" rIns="0" bIns="0" rtlCol="0" anchor="t">
            <a:spAutoFit/>
          </a:bodyPr>
          <a:lstStyle/>
          <a:p>
            <a:pPr algn="l">
              <a:lnSpc>
                <a:spcPts val="6600"/>
              </a:lnSpc>
            </a:pPr>
            <a:r>
              <a:rPr lang="en-US" sz="3200" dirty="0">
                <a:solidFill>
                  <a:srgbClr val="000000"/>
                </a:solidFill>
                <a:latin typeface="Raleway"/>
              </a:rPr>
              <a:t>Conclusion &amp; Future Scope</a:t>
            </a:r>
          </a:p>
        </p:txBody>
      </p:sp>
      <p:grpSp>
        <p:nvGrpSpPr>
          <p:cNvPr id="19" name="Group 19"/>
          <p:cNvGrpSpPr/>
          <p:nvPr/>
        </p:nvGrpSpPr>
        <p:grpSpPr>
          <a:xfrm>
            <a:off x="4516757" y="1990725"/>
            <a:ext cx="771999" cy="771999"/>
            <a:chOff x="0" y="0"/>
            <a:chExt cx="1029332" cy="1029332"/>
          </a:xfrm>
        </p:grpSpPr>
        <p:sp>
          <p:nvSpPr>
            <p:cNvPr id="20" name="Freeform 20"/>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sp>
        <p:nvSpPr>
          <p:cNvPr id="21" name="TextBox 21"/>
          <p:cNvSpPr txBox="1"/>
          <p:nvPr/>
        </p:nvSpPr>
        <p:spPr>
          <a:xfrm>
            <a:off x="5638800" y="1845304"/>
            <a:ext cx="7322748" cy="1012196"/>
          </a:xfrm>
          <a:prstGeom prst="rect">
            <a:avLst/>
          </a:prstGeom>
        </p:spPr>
        <p:txBody>
          <a:bodyPr lIns="0" tIns="0" rIns="0" bIns="0" rtlCol="0" anchor="t">
            <a:spAutoFit/>
          </a:bodyPr>
          <a:lstStyle/>
          <a:p>
            <a:pPr algn="l">
              <a:lnSpc>
                <a:spcPts val="6600"/>
              </a:lnSpc>
            </a:pPr>
            <a:r>
              <a:rPr lang="en-US" sz="3200" dirty="0">
                <a:solidFill>
                  <a:srgbClr val="000000"/>
                </a:solidFill>
                <a:latin typeface="Raleway"/>
              </a:rPr>
              <a:t>Introduction</a:t>
            </a:r>
          </a:p>
        </p:txBody>
      </p:sp>
      <p:sp>
        <p:nvSpPr>
          <p:cNvPr id="22" name="TextBox 22"/>
          <p:cNvSpPr txBox="1"/>
          <p:nvPr/>
        </p:nvSpPr>
        <p:spPr>
          <a:xfrm>
            <a:off x="4630151" y="1950916"/>
            <a:ext cx="545211" cy="830384"/>
          </a:xfrm>
          <a:prstGeom prst="rect">
            <a:avLst/>
          </a:prstGeom>
        </p:spPr>
        <p:txBody>
          <a:bodyPr lIns="0" tIns="0" rIns="0" bIns="0" rtlCol="0" anchor="t">
            <a:spAutoFit/>
          </a:bodyPr>
          <a:lstStyle/>
          <a:p>
            <a:pPr algn="ctr">
              <a:lnSpc>
                <a:spcPts val="5652"/>
              </a:lnSpc>
            </a:pPr>
            <a:r>
              <a:rPr lang="en-US" sz="3200">
                <a:solidFill>
                  <a:srgbClr val="273384"/>
                </a:solidFill>
                <a:latin typeface="Raleway Bold"/>
              </a:rPr>
              <a:t>1</a:t>
            </a:r>
          </a:p>
        </p:txBody>
      </p:sp>
      <p:grpSp>
        <p:nvGrpSpPr>
          <p:cNvPr id="23" name="Group 23"/>
          <p:cNvGrpSpPr/>
          <p:nvPr/>
        </p:nvGrpSpPr>
        <p:grpSpPr>
          <a:xfrm>
            <a:off x="5198918" y="1562100"/>
            <a:ext cx="7890129" cy="122682"/>
            <a:chOff x="0" y="0"/>
            <a:chExt cx="10520172" cy="163576"/>
          </a:xfrm>
        </p:grpSpPr>
        <p:sp>
          <p:nvSpPr>
            <p:cNvPr id="24" name="Freeform 2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3"/>
              <a:stretch>
                <a:fillRect l="-292" r="-292"/>
              </a:stretch>
            </a:blipFill>
          </p:spPr>
        </p:sp>
      </p:grpSp>
      <p:sp>
        <p:nvSpPr>
          <p:cNvPr id="25" name="Freeform 25"/>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15560040" y="541020"/>
            <a:ext cx="1950720" cy="349885"/>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a:t>
            </a:r>
          </a:p>
        </p:txBody>
      </p:sp>
      <p:grpSp>
        <p:nvGrpSpPr>
          <p:cNvPr id="27" name="Group 27"/>
          <p:cNvGrpSpPr/>
          <p:nvPr/>
        </p:nvGrpSpPr>
        <p:grpSpPr>
          <a:xfrm>
            <a:off x="4516757" y="5943647"/>
            <a:ext cx="771999" cy="771999"/>
            <a:chOff x="0" y="0"/>
            <a:chExt cx="1029332" cy="1029332"/>
          </a:xfrm>
        </p:grpSpPr>
        <p:sp>
          <p:nvSpPr>
            <p:cNvPr id="28" name="Freeform 28"/>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sp>
        <p:nvSpPr>
          <p:cNvPr id="29" name="TextBox 29"/>
          <p:cNvSpPr txBox="1"/>
          <p:nvPr/>
        </p:nvSpPr>
        <p:spPr>
          <a:xfrm>
            <a:off x="5660547" y="6928429"/>
            <a:ext cx="7322748" cy="763905"/>
          </a:xfrm>
          <a:prstGeom prst="rect">
            <a:avLst/>
          </a:prstGeom>
        </p:spPr>
        <p:txBody>
          <a:bodyPr lIns="0" tIns="0" rIns="0" bIns="0" rtlCol="0" anchor="t">
            <a:spAutoFit/>
          </a:bodyPr>
          <a:lstStyle/>
          <a:p>
            <a:pPr algn="l">
              <a:lnSpc>
                <a:spcPts val="6600"/>
              </a:lnSpc>
            </a:pPr>
            <a:r>
              <a:rPr lang="en-US" sz="3200" dirty="0">
                <a:solidFill>
                  <a:srgbClr val="000000"/>
                </a:solidFill>
                <a:latin typeface="Raleway"/>
              </a:rPr>
              <a:t>Results </a:t>
            </a:r>
          </a:p>
        </p:txBody>
      </p:sp>
      <p:sp>
        <p:nvSpPr>
          <p:cNvPr id="30" name="TextBox 30"/>
          <p:cNvSpPr txBox="1"/>
          <p:nvPr/>
        </p:nvSpPr>
        <p:spPr>
          <a:xfrm>
            <a:off x="4630151" y="5829300"/>
            <a:ext cx="545211" cy="665226"/>
          </a:xfrm>
          <a:prstGeom prst="rect">
            <a:avLst/>
          </a:prstGeom>
        </p:spPr>
        <p:txBody>
          <a:bodyPr lIns="0" tIns="0" rIns="0" bIns="0" rtlCol="0" anchor="t">
            <a:spAutoFit/>
          </a:bodyPr>
          <a:lstStyle/>
          <a:p>
            <a:pPr algn="ctr">
              <a:lnSpc>
                <a:spcPts val="5652"/>
              </a:lnSpc>
            </a:pPr>
            <a:r>
              <a:rPr lang="en-US" sz="3200">
                <a:solidFill>
                  <a:srgbClr val="273384"/>
                </a:solidFill>
                <a:latin typeface="Raleway Bold"/>
              </a:rPr>
              <a:t>5</a:t>
            </a:r>
          </a:p>
        </p:txBody>
      </p:sp>
      <p:sp>
        <p:nvSpPr>
          <p:cNvPr id="31" name="TextBox 29">
            <a:extLst>
              <a:ext uri="{FF2B5EF4-FFF2-40B4-BE49-F238E27FC236}">
                <a16:creationId xmlns:a16="http://schemas.microsoft.com/office/drawing/2014/main" id="{E1C95B8B-B0B0-433E-BFAC-A46F2B116C23}"/>
              </a:ext>
            </a:extLst>
          </p:cNvPr>
          <p:cNvSpPr txBox="1"/>
          <p:nvPr/>
        </p:nvSpPr>
        <p:spPr>
          <a:xfrm>
            <a:off x="5707912" y="5829300"/>
            <a:ext cx="7322748" cy="732958"/>
          </a:xfrm>
          <a:prstGeom prst="rect">
            <a:avLst/>
          </a:prstGeom>
        </p:spPr>
        <p:txBody>
          <a:bodyPr lIns="0" tIns="0" rIns="0" bIns="0" rtlCol="0" anchor="t">
            <a:spAutoFit/>
          </a:bodyPr>
          <a:lstStyle/>
          <a:p>
            <a:pPr algn="l">
              <a:lnSpc>
                <a:spcPts val="6600"/>
              </a:lnSpc>
            </a:pPr>
            <a:r>
              <a:rPr lang="en-US" sz="3200" dirty="0">
                <a:solidFill>
                  <a:srgbClr val="000000"/>
                </a:solidFill>
                <a:latin typeface="Raleway"/>
              </a:rPr>
              <a:t>Methodology </a:t>
            </a:r>
          </a:p>
        </p:txBody>
      </p:sp>
      <p:grpSp>
        <p:nvGrpSpPr>
          <p:cNvPr id="32" name="Group 6">
            <a:extLst>
              <a:ext uri="{FF2B5EF4-FFF2-40B4-BE49-F238E27FC236}">
                <a16:creationId xmlns:a16="http://schemas.microsoft.com/office/drawing/2014/main" id="{EE7BC10A-2E1F-4047-92D3-D2A9D241F718}"/>
              </a:ext>
            </a:extLst>
          </p:cNvPr>
          <p:cNvGrpSpPr/>
          <p:nvPr/>
        </p:nvGrpSpPr>
        <p:grpSpPr>
          <a:xfrm>
            <a:off x="4540313" y="8186395"/>
            <a:ext cx="771999" cy="771999"/>
            <a:chOff x="0" y="0"/>
            <a:chExt cx="1029332" cy="1029332"/>
          </a:xfrm>
        </p:grpSpPr>
        <p:sp>
          <p:nvSpPr>
            <p:cNvPr id="33" name="Freeform 7">
              <a:extLst>
                <a:ext uri="{FF2B5EF4-FFF2-40B4-BE49-F238E27FC236}">
                  <a16:creationId xmlns:a16="http://schemas.microsoft.com/office/drawing/2014/main" id="{D23A6846-E76B-4224-847C-DD971D58D610}"/>
                </a:ext>
              </a:extLst>
            </p:cNvPr>
            <p:cNvSpPr/>
            <p:nvPr/>
          </p:nvSpPr>
          <p:spPr>
            <a:xfrm>
              <a:off x="0" y="0"/>
              <a:ext cx="1029335" cy="1029335"/>
            </a:xfrm>
            <a:custGeom>
              <a:avLst/>
              <a:gdLst/>
              <a:ahLst/>
              <a:cxnLst/>
              <a:rect l="l" t="t" r="r" b="b"/>
              <a:pathLst>
                <a:path w="1029335" h="1029335">
                  <a:moveTo>
                    <a:pt x="0" y="0"/>
                  </a:moveTo>
                  <a:lnTo>
                    <a:pt x="1029335" y="0"/>
                  </a:lnTo>
                  <a:lnTo>
                    <a:pt x="1029335" y="1029335"/>
                  </a:lnTo>
                  <a:lnTo>
                    <a:pt x="0" y="1029335"/>
                  </a:lnTo>
                  <a:lnTo>
                    <a:pt x="0" y="0"/>
                  </a:lnTo>
                  <a:close/>
                </a:path>
              </a:pathLst>
            </a:custGeom>
            <a:blipFill>
              <a:blip r:embed="rId2"/>
              <a:stretch>
                <a:fillRect/>
              </a:stretch>
            </a:blipFill>
          </p:spPr>
        </p:sp>
      </p:grpSp>
      <p:sp>
        <p:nvSpPr>
          <p:cNvPr id="34" name="TextBox 13">
            <a:extLst>
              <a:ext uri="{FF2B5EF4-FFF2-40B4-BE49-F238E27FC236}">
                <a16:creationId xmlns:a16="http://schemas.microsoft.com/office/drawing/2014/main" id="{920843F0-0873-4BF8-AC03-71E421AE5769}"/>
              </a:ext>
            </a:extLst>
          </p:cNvPr>
          <p:cNvSpPr txBox="1"/>
          <p:nvPr/>
        </p:nvSpPr>
        <p:spPr>
          <a:xfrm>
            <a:off x="4653707" y="8092372"/>
            <a:ext cx="545211" cy="665226"/>
          </a:xfrm>
          <a:prstGeom prst="rect">
            <a:avLst/>
          </a:prstGeom>
        </p:spPr>
        <p:txBody>
          <a:bodyPr lIns="0" tIns="0" rIns="0" bIns="0" rtlCol="0" anchor="t">
            <a:spAutoFit/>
          </a:bodyPr>
          <a:lstStyle/>
          <a:p>
            <a:pPr algn="ctr">
              <a:lnSpc>
                <a:spcPts val="5652"/>
              </a:lnSpc>
            </a:pPr>
            <a:r>
              <a:rPr lang="en-US" sz="3200" dirty="0">
                <a:solidFill>
                  <a:srgbClr val="273384"/>
                </a:solidFill>
                <a:latin typeface="Raleway Bold"/>
              </a:rPr>
              <a:t>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560040" y="53340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15</a:t>
            </a:r>
          </a:p>
        </p:txBody>
      </p:sp>
      <p:sp>
        <p:nvSpPr>
          <p:cNvPr id="4" name="TextBox 4"/>
          <p:cNvSpPr txBox="1"/>
          <p:nvPr/>
        </p:nvSpPr>
        <p:spPr>
          <a:xfrm>
            <a:off x="1219376" y="1959357"/>
            <a:ext cx="16291384" cy="1981200"/>
          </a:xfrm>
          <a:prstGeom prst="rect">
            <a:avLst/>
          </a:prstGeom>
        </p:spPr>
        <p:txBody>
          <a:bodyPr lIns="0" tIns="0" rIns="0" bIns="0" rtlCol="0" anchor="t">
            <a:spAutoFit/>
          </a:bodyPr>
          <a:lstStyle/>
          <a:p>
            <a:pPr algn="just">
              <a:lnSpc>
                <a:spcPts val="3900"/>
              </a:lnSpc>
            </a:pPr>
            <a:r>
              <a:rPr lang="en-US" sz="3000">
                <a:solidFill>
                  <a:srgbClr val="000000"/>
                </a:solidFill>
                <a:latin typeface="Raleway Bold"/>
              </a:rPr>
              <a:t>Step 1: Standardization</a:t>
            </a:r>
          </a:p>
          <a:p>
            <a:pPr algn="just">
              <a:lnSpc>
                <a:spcPts val="3900"/>
              </a:lnSpc>
            </a:pPr>
            <a:r>
              <a:rPr lang="en-US" sz="3000">
                <a:solidFill>
                  <a:srgbClr val="000000"/>
                </a:solidFill>
                <a:latin typeface="Raleway"/>
              </a:rPr>
              <a:t>             First, we need to standardize our dataset to ensure that each variable has a                    </a:t>
            </a:r>
          </a:p>
          <a:p>
            <a:pPr algn="just">
              <a:lnSpc>
                <a:spcPts val="3900"/>
              </a:lnSpc>
            </a:pPr>
            <a:r>
              <a:rPr lang="en-US" sz="3000">
                <a:solidFill>
                  <a:srgbClr val="000000"/>
                </a:solidFill>
                <a:latin typeface="Raleway"/>
              </a:rPr>
              <a:t>             mean of 0 and a standard deviation of 1.</a:t>
            </a:r>
          </a:p>
          <a:p>
            <a:pPr algn="just">
              <a:lnSpc>
                <a:spcPts val="3900"/>
              </a:lnSpc>
            </a:pPr>
            <a:endParaRPr lang="en-US" sz="3000">
              <a:solidFill>
                <a:srgbClr val="000000"/>
              </a:solidFill>
              <a:latin typeface="Raleway"/>
            </a:endParaRPr>
          </a:p>
        </p:txBody>
      </p:sp>
      <p:sp>
        <p:nvSpPr>
          <p:cNvPr id="5" name="TextBox 5"/>
          <p:cNvSpPr txBox="1"/>
          <p:nvPr/>
        </p:nvSpPr>
        <p:spPr>
          <a:xfrm>
            <a:off x="1219376" y="3681106"/>
            <a:ext cx="16291384" cy="1981200"/>
          </a:xfrm>
          <a:prstGeom prst="rect">
            <a:avLst/>
          </a:prstGeom>
        </p:spPr>
        <p:txBody>
          <a:bodyPr lIns="0" tIns="0" rIns="0" bIns="0" rtlCol="0" anchor="t">
            <a:spAutoFit/>
          </a:bodyPr>
          <a:lstStyle/>
          <a:p>
            <a:pPr algn="just">
              <a:lnSpc>
                <a:spcPts val="3900"/>
              </a:lnSpc>
            </a:pPr>
            <a:r>
              <a:rPr lang="en-US" sz="3000">
                <a:solidFill>
                  <a:srgbClr val="000000"/>
                </a:solidFill>
                <a:latin typeface="Raleway Bold"/>
              </a:rPr>
              <a:t>Step2:</a:t>
            </a:r>
            <a:r>
              <a:rPr lang="en-US" sz="3000">
                <a:solidFill>
                  <a:srgbClr val="000000"/>
                </a:solidFill>
                <a:latin typeface="Raleway"/>
              </a:rPr>
              <a:t> </a:t>
            </a:r>
            <a:r>
              <a:rPr lang="en-US" sz="3000">
                <a:solidFill>
                  <a:srgbClr val="000000"/>
                </a:solidFill>
                <a:latin typeface="Raleway Bold"/>
              </a:rPr>
              <a:t>Covariance Matrix Computation</a:t>
            </a:r>
          </a:p>
          <a:p>
            <a:pPr algn="just">
              <a:lnSpc>
                <a:spcPts val="3900"/>
              </a:lnSpc>
            </a:pPr>
            <a:r>
              <a:rPr lang="en-US" sz="3000">
                <a:solidFill>
                  <a:srgbClr val="000000"/>
                </a:solidFill>
                <a:latin typeface="Raleway Bold"/>
              </a:rPr>
              <a:t>              </a:t>
            </a:r>
            <a:r>
              <a:rPr lang="en-US" sz="3000">
                <a:solidFill>
                  <a:srgbClr val="000000"/>
                </a:solidFill>
                <a:latin typeface="Raleway"/>
              </a:rPr>
              <a:t>Covariance measures the strength of joint variability between two or more </a:t>
            </a:r>
          </a:p>
          <a:p>
            <a:pPr algn="just">
              <a:lnSpc>
                <a:spcPts val="3900"/>
              </a:lnSpc>
            </a:pPr>
            <a:r>
              <a:rPr lang="en-US" sz="3000">
                <a:solidFill>
                  <a:srgbClr val="000000"/>
                </a:solidFill>
                <a:latin typeface="Raleway"/>
              </a:rPr>
              <a:t>             variables, indicating how much they change in relation to each other. The value of                   </a:t>
            </a:r>
          </a:p>
          <a:p>
            <a:pPr algn="just">
              <a:lnSpc>
                <a:spcPts val="3900"/>
              </a:lnSpc>
            </a:pPr>
            <a:r>
              <a:rPr lang="en-US" sz="3000">
                <a:solidFill>
                  <a:srgbClr val="000000"/>
                </a:solidFill>
                <a:latin typeface="Raleway"/>
              </a:rPr>
              <a:t>             covariance can be positive, negative, or zeros.</a:t>
            </a:r>
          </a:p>
        </p:txBody>
      </p:sp>
      <p:grpSp>
        <p:nvGrpSpPr>
          <p:cNvPr id="6" name="Group 6"/>
          <p:cNvGrpSpPr/>
          <p:nvPr/>
        </p:nvGrpSpPr>
        <p:grpSpPr>
          <a:xfrm>
            <a:off x="4757594" y="1638300"/>
            <a:ext cx="7890129" cy="122682"/>
            <a:chOff x="0" y="0"/>
            <a:chExt cx="10520172" cy="163576"/>
          </a:xfrm>
        </p:grpSpPr>
        <p:sp>
          <p:nvSpPr>
            <p:cNvPr id="7" name="Freeform 7"/>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l="-292" r="-292"/>
              </a:stretch>
            </a:blipFill>
          </p:spPr>
        </p:sp>
      </p:grpSp>
      <p:sp>
        <p:nvSpPr>
          <p:cNvPr id="8" name="TextBox 8"/>
          <p:cNvSpPr txBox="1"/>
          <p:nvPr/>
        </p:nvSpPr>
        <p:spPr>
          <a:xfrm>
            <a:off x="5359898" y="500062"/>
            <a:ext cx="6685553" cy="1228725"/>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 Steps of PCA</a:t>
            </a:r>
          </a:p>
        </p:txBody>
      </p:sp>
      <p:sp>
        <p:nvSpPr>
          <p:cNvPr id="9" name="TextBox 9"/>
          <p:cNvSpPr txBox="1"/>
          <p:nvPr/>
        </p:nvSpPr>
        <p:spPr>
          <a:xfrm>
            <a:off x="1219376" y="7384055"/>
            <a:ext cx="16291384" cy="1467389"/>
          </a:xfrm>
          <a:prstGeom prst="rect">
            <a:avLst/>
          </a:prstGeom>
        </p:spPr>
        <p:txBody>
          <a:bodyPr lIns="0" tIns="0" rIns="0" bIns="0" rtlCol="0" anchor="t">
            <a:spAutoFit/>
          </a:bodyPr>
          <a:lstStyle/>
          <a:p>
            <a:pPr algn="just">
              <a:lnSpc>
                <a:spcPts val="3900"/>
              </a:lnSpc>
            </a:pPr>
            <a:r>
              <a:rPr lang="en-US" sz="3000" dirty="0">
                <a:solidFill>
                  <a:srgbClr val="000000"/>
                </a:solidFill>
                <a:latin typeface="Raleway Bold"/>
              </a:rPr>
              <a:t>Step 3:</a:t>
            </a:r>
            <a:r>
              <a:rPr lang="en-US" sz="3000" dirty="0">
                <a:solidFill>
                  <a:srgbClr val="000000"/>
                </a:solidFill>
                <a:latin typeface="Raleway"/>
              </a:rPr>
              <a:t> Compute Eigenvalues and Eigenvectors of Covariance Matrix </a:t>
            </a:r>
          </a:p>
          <a:p>
            <a:pPr algn="just">
              <a:lnSpc>
                <a:spcPts val="3900"/>
              </a:lnSpc>
            </a:pPr>
            <a:r>
              <a:rPr lang="en-US" sz="3000" dirty="0">
                <a:solidFill>
                  <a:srgbClr val="000000"/>
                </a:solidFill>
                <a:latin typeface="Raleway Bold"/>
              </a:rPr>
              <a:t>Step 4:</a:t>
            </a:r>
            <a:r>
              <a:rPr lang="en-US" sz="3000" dirty="0">
                <a:solidFill>
                  <a:srgbClr val="000000"/>
                </a:solidFill>
                <a:latin typeface="Raleway"/>
              </a:rPr>
              <a:t> Identify Principal Components</a:t>
            </a:r>
          </a:p>
          <a:p>
            <a:pPr algn="just">
              <a:lnSpc>
                <a:spcPts val="3900"/>
              </a:lnSpc>
            </a:pPr>
            <a:endParaRPr lang="en-US" sz="3000" dirty="0">
              <a:solidFill>
                <a:srgbClr val="000000"/>
              </a:solidFill>
              <a:latin typeface="Raleway"/>
            </a:endParaRPr>
          </a:p>
        </p:txBody>
      </p:sp>
      <p:sp>
        <p:nvSpPr>
          <p:cNvPr id="10" name="TextBox 10"/>
          <p:cNvSpPr txBox="1"/>
          <p:nvPr/>
        </p:nvSpPr>
        <p:spPr>
          <a:xfrm>
            <a:off x="2971800" y="5772712"/>
            <a:ext cx="8410933" cy="1467389"/>
          </a:xfrm>
          <a:prstGeom prst="rect">
            <a:avLst/>
          </a:prstGeom>
        </p:spPr>
        <p:txBody>
          <a:bodyPr lIns="0" tIns="0" rIns="0" bIns="0" rtlCol="0" anchor="t">
            <a:spAutoFit/>
          </a:bodyPr>
          <a:lstStyle/>
          <a:p>
            <a:pPr>
              <a:lnSpc>
                <a:spcPts val="3899"/>
              </a:lnSpc>
            </a:pPr>
            <a:r>
              <a:rPr lang="en-US" sz="2999" dirty="0">
                <a:solidFill>
                  <a:srgbClr val="000000"/>
                </a:solidFill>
                <a:latin typeface="Raleway Bold Italics"/>
              </a:rPr>
              <a:t>Positive</a:t>
            </a:r>
            <a:r>
              <a:rPr lang="en-US" sz="2999" dirty="0">
                <a:solidFill>
                  <a:srgbClr val="000000"/>
                </a:solidFill>
                <a:latin typeface="Raleway"/>
              </a:rPr>
              <a:t>: As the x1 increases x2 also increases.</a:t>
            </a:r>
          </a:p>
          <a:p>
            <a:pPr>
              <a:lnSpc>
                <a:spcPts val="3899"/>
              </a:lnSpc>
            </a:pPr>
            <a:r>
              <a:rPr lang="en-US" sz="2999" dirty="0">
                <a:solidFill>
                  <a:srgbClr val="000000"/>
                </a:solidFill>
                <a:latin typeface="Raleway Bold Italics"/>
              </a:rPr>
              <a:t>Negative</a:t>
            </a:r>
            <a:r>
              <a:rPr lang="en-US" sz="2999" dirty="0">
                <a:solidFill>
                  <a:srgbClr val="000000"/>
                </a:solidFill>
                <a:latin typeface="Raleway"/>
              </a:rPr>
              <a:t>: As the x1 increases x2 also decreases.</a:t>
            </a:r>
          </a:p>
          <a:p>
            <a:pPr>
              <a:lnSpc>
                <a:spcPts val="3899"/>
              </a:lnSpc>
            </a:pPr>
            <a:r>
              <a:rPr lang="en-US" sz="2999" dirty="0">
                <a:solidFill>
                  <a:srgbClr val="000000"/>
                </a:solidFill>
                <a:latin typeface="Raleway Bold Italics"/>
              </a:rPr>
              <a:t>Zeros</a:t>
            </a:r>
            <a:r>
              <a:rPr lang="en-US" sz="2999" dirty="0">
                <a:solidFill>
                  <a:srgbClr val="000000"/>
                </a:solidFill>
                <a:latin typeface="Raleway"/>
              </a:rPr>
              <a:t>: No direct relation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29075"/>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8919" y="1409700"/>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l="-292" r="-292"/>
              </a:stretch>
            </a:blipFill>
          </p:spPr>
        </p:sp>
      </p:grpSp>
      <p:sp>
        <p:nvSpPr>
          <p:cNvPr id="5" name="TextBox 5"/>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16</a:t>
            </a:r>
          </a:p>
        </p:txBody>
      </p:sp>
      <p:sp>
        <p:nvSpPr>
          <p:cNvPr id="6" name="TextBox 6"/>
          <p:cNvSpPr txBox="1"/>
          <p:nvPr/>
        </p:nvSpPr>
        <p:spPr>
          <a:xfrm>
            <a:off x="3867378" y="280988"/>
            <a:ext cx="11525022" cy="1228725"/>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Feature Concatenation</a:t>
            </a:r>
          </a:p>
        </p:txBody>
      </p:sp>
      <p:sp>
        <p:nvSpPr>
          <p:cNvPr id="7" name="TextBox 7"/>
          <p:cNvSpPr txBox="1"/>
          <p:nvPr/>
        </p:nvSpPr>
        <p:spPr>
          <a:xfrm>
            <a:off x="1028700" y="1752600"/>
            <a:ext cx="16696907" cy="3467100"/>
          </a:xfrm>
          <a:prstGeom prst="rect">
            <a:avLst/>
          </a:prstGeom>
        </p:spPr>
        <p:txBody>
          <a:bodyPr lIns="0" tIns="0" rIns="0" bIns="0" rtlCol="0" anchor="t">
            <a:spAutoFit/>
          </a:bodyPr>
          <a:lstStyle/>
          <a:p>
            <a:pPr marL="695706" lvl="2" indent="-231902" algn="just">
              <a:lnSpc>
                <a:spcPts val="3900"/>
              </a:lnSpc>
              <a:buFont typeface="Arial"/>
              <a:buChar char="⚬"/>
            </a:pPr>
            <a:r>
              <a:rPr lang="en-US" sz="3000">
                <a:solidFill>
                  <a:srgbClr val="273384"/>
                </a:solidFill>
                <a:latin typeface="Raleway"/>
              </a:rPr>
              <a:t> </a:t>
            </a:r>
            <a:r>
              <a:rPr lang="en-US" sz="3000">
                <a:solidFill>
                  <a:srgbClr val="000000"/>
                </a:solidFill>
                <a:latin typeface="Raleway"/>
              </a:rPr>
              <a:t>Feature concatenation in transfer learning with different models like MobileNet, Inception, etc., involves merging the features extracted from multiple pre-trained models into a single feature vector. </a:t>
            </a:r>
          </a:p>
          <a:p>
            <a:pPr algn="just">
              <a:lnSpc>
                <a:spcPts val="3900"/>
              </a:lnSpc>
            </a:pPr>
            <a:endParaRPr lang="en-US" sz="3000">
              <a:solidFill>
                <a:srgbClr val="000000"/>
              </a:solidFill>
              <a:latin typeface="Raleway"/>
            </a:endParaRPr>
          </a:p>
          <a:p>
            <a:pPr marL="695706" lvl="2" indent="-231902" algn="just">
              <a:lnSpc>
                <a:spcPts val="3900"/>
              </a:lnSpc>
              <a:buFont typeface="Arial"/>
              <a:buChar char="⚬"/>
            </a:pPr>
            <a:r>
              <a:rPr lang="en-US" sz="3000">
                <a:solidFill>
                  <a:srgbClr val="000000"/>
                </a:solidFill>
                <a:latin typeface="Raleway"/>
              </a:rPr>
              <a:t>This approach allows for capturing diverse and complementary representations learned by each model. By concatenating these features, the resulting representation can potentially capture a broader range of patterns and semantics, leading to improved performance.</a:t>
            </a:r>
          </a:p>
        </p:txBody>
      </p:sp>
      <p:grpSp>
        <p:nvGrpSpPr>
          <p:cNvPr id="8" name="Group 8"/>
          <p:cNvGrpSpPr/>
          <p:nvPr/>
        </p:nvGrpSpPr>
        <p:grpSpPr>
          <a:xfrm>
            <a:off x="4419600" y="5676900"/>
            <a:ext cx="8654039" cy="3422565"/>
            <a:chOff x="0" y="0"/>
            <a:chExt cx="11538719" cy="4563420"/>
          </a:xfrm>
        </p:grpSpPr>
        <p:sp>
          <p:nvSpPr>
            <p:cNvPr id="9" name="Freeform 9"/>
            <p:cNvSpPr/>
            <p:nvPr/>
          </p:nvSpPr>
          <p:spPr>
            <a:xfrm>
              <a:off x="0" y="0"/>
              <a:ext cx="11538712" cy="4563364"/>
            </a:xfrm>
            <a:custGeom>
              <a:avLst/>
              <a:gdLst/>
              <a:ahLst/>
              <a:cxnLst/>
              <a:rect l="l" t="t" r="r" b="b"/>
              <a:pathLst>
                <a:path w="11538712" h="4563364">
                  <a:moveTo>
                    <a:pt x="0" y="0"/>
                  </a:moveTo>
                  <a:lnTo>
                    <a:pt x="11538712" y="0"/>
                  </a:lnTo>
                  <a:lnTo>
                    <a:pt x="11538712" y="4563364"/>
                  </a:lnTo>
                  <a:lnTo>
                    <a:pt x="0" y="4563364"/>
                  </a:lnTo>
                  <a:lnTo>
                    <a:pt x="0" y="0"/>
                  </a:lnTo>
                  <a:close/>
                </a:path>
              </a:pathLst>
            </a:custGeom>
            <a:blipFill>
              <a:blip r:embed="rId5"/>
              <a:stretch>
                <a:fillRect t="-28987" b="-28988"/>
              </a:stretch>
            </a:blipFill>
          </p:spPr>
        </p:sp>
      </p:grpSp>
      <p:sp>
        <p:nvSpPr>
          <p:cNvPr id="10" name="TextBox 10"/>
          <p:cNvSpPr txBox="1"/>
          <p:nvPr/>
        </p:nvSpPr>
        <p:spPr>
          <a:xfrm>
            <a:off x="4253876" y="9296400"/>
            <a:ext cx="9694180" cy="472440"/>
          </a:xfrm>
          <a:prstGeom prst="rect">
            <a:avLst/>
          </a:prstGeom>
        </p:spPr>
        <p:txBody>
          <a:bodyPr lIns="0" tIns="0" rIns="0" bIns="0" rtlCol="0" anchor="t">
            <a:spAutoFit/>
          </a:bodyPr>
          <a:lstStyle/>
          <a:p>
            <a:pPr algn="just">
              <a:lnSpc>
                <a:spcPts val="3959"/>
              </a:lnSpc>
            </a:pPr>
            <a:r>
              <a:rPr lang="en-US" sz="2400">
                <a:solidFill>
                  <a:srgbClr val="000000"/>
                </a:solidFill>
                <a:latin typeface="Raleway"/>
              </a:rPr>
              <a:t>Fully connected layers mainly consist of dense and drop out 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097163" y="386715"/>
            <a:ext cx="9663394" cy="1250156"/>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 Sem 1</a:t>
            </a:r>
          </a:p>
        </p:txBody>
      </p:sp>
      <p:grpSp>
        <p:nvGrpSpPr>
          <p:cNvPr id="3" name="Group 3"/>
          <p:cNvGrpSpPr/>
          <p:nvPr/>
        </p:nvGrpSpPr>
        <p:grpSpPr>
          <a:xfrm>
            <a:off x="4941744" y="1695450"/>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5" name="Freeform 5"/>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17</a:t>
            </a:r>
          </a:p>
        </p:txBody>
      </p:sp>
      <p:graphicFrame>
        <p:nvGraphicFramePr>
          <p:cNvPr id="7" name="Table 7"/>
          <p:cNvGraphicFramePr>
            <a:graphicFrameLocks noGrp="1"/>
          </p:cNvGraphicFramePr>
          <p:nvPr/>
        </p:nvGraphicFramePr>
        <p:xfrm>
          <a:off x="1293962" y="2501660"/>
          <a:ext cx="16002000" cy="6172200"/>
        </p:xfrm>
        <a:graphic>
          <a:graphicData uri="http://schemas.openxmlformats.org/drawingml/2006/table">
            <a:tbl>
              <a:tblPr/>
              <a:tblGrid>
                <a:gridCol w="17780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gridCol w="1778000">
                  <a:extLst>
                    <a:ext uri="{9D8B030D-6E8A-4147-A177-3AD203B41FA5}">
                      <a16:colId xmlns:a16="http://schemas.microsoft.com/office/drawing/2014/main" val="20003"/>
                    </a:ext>
                  </a:extLst>
                </a:gridCol>
                <a:gridCol w="1778000">
                  <a:extLst>
                    <a:ext uri="{9D8B030D-6E8A-4147-A177-3AD203B41FA5}">
                      <a16:colId xmlns:a16="http://schemas.microsoft.com/office/drawing/2014/main" val="20004"/>
                    </a:ext>
                  </a:extLst>
                </a:gridCol>
                <a:gridCol w="1778000">
                  <a:extLst>
                    <a:ext uri="{9D8B030D-6E8A-4147-A177-3AD203B41FA5}">
                      <a16:colId xmlns:a16="http://schemas.microsoft.com/office/drawing/2014/main" val="20005"/>
                    </a:ext>
                  </a:extLst>
                </a:gridCol>
                <a:gridCol w="1778000">
                  <a:extLst>
                    <a:ext uri="{9D8B030D-6E8A-4147-A177-3AD203B41FA5}">
                      <a16:colId xmlns:a16="http://schemas.microsoft.com/office/drawing/2014/main" val="20006"/>
                    </a:ext>
                  </a:extLst>
                </a:gridCol>
                <a:gridCol w="1778000">
                  <a:extLst>
                    <a:ext uri="{9D8B030D-6E8A-4147-A177-3AD203B41FA5}">
                      <a16:colId xmlns:a16="http://schemas.microsoft.com/office/drawing/2014/main" val="20007"/>
                    </a:ext>
                  </a:extLst>
                </a:gridCol>
                <a:gridCol w="1778000">
                  <a:extLst>
                    <a:ext uri="{9D8B030D-6E8A-4147-A177-3AD203B41FA5}">
                      <a16:colId xmlns:a16="http://schemas.microsoft.com/office/drawing/2014/main" val="20008"/>
                    </a:ext>
                  </a:extLst>
                </a:gridCol>
              </a:tblGrid>
              <a:tr h="1028700">
                <a:tc>
                  <a:txBody>
                    <a:bodyPr/>
                    <a:lstStyle/>
                    <a:p>
                      <a:pPr algn="ctr">
                        <a:lnSpc>
                          <a:spcPts val="2879"/>
                        </a:lnSpc>
                        <a:defRPr/>
                      </a:pPr>
                      <a:r>
                        <a:rPr lang="en-US" sz="2400">
                          <a:solidFill>
                            <a:srgbClr val="000000"/>
                          </a:solidFill>
                          <a:latin typeface="Raleway Bold"/>
                        </a:rPr>
                        <a:t>Model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TP</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FP</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FN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TN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Accuracy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Precision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Recall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F1 SCORE</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0"/>
                  </a:ext>
                </a:extLst>
              </a:tr>
              <a:tr h="1028700">
                <a:tc>
                  <a:txBody>
                    <a:bodyPr/>
                    <a:lstStyle/>
                    <a:p>
                      <a:pPr algn="ctr">
                        <a:lnSpc>
                          <a:spcPts val="2879"/>
                        </a:lnSpc>
                        <a:defRPr/>
                      </a:pPr>
                      <a:r>
                        <a:rPr lang="en-US" sz="2400">
                          <a:solidFill>
                            <a:srgbClr val="000000"/>
                          </a:solidFill>
                          <a:latin typeface="Raleway"/>
                        </a:rPr>
                        <a:t>RF</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90.5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93.54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90.15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1"/>
                  </a:ext>
                </a:extLst>
              </a:tr>
              <a:tr h="1028700">
                <a:tc>
                  <a:txBody>
                    <a:bodyPr/>
                    <a:lstStyle/>
                    <a:p>
                      <a:pPr algn="ctr">
                        <a:lnSpc>
                          <a:spcPts val="2879"/>
                        </a:lnSpc>
                        <a:defRPr/>
                      </a:pPr>
                      <a:r>
                        <a:rPr lang="en-US" sz="2400">
                          <a:solidFill>
                            <a:srgbClr val="000000"/>
                          </a:solidFill>
                          <a:latin typeface="Raleway"/>
                        </a:rPr>
                        <a:t>CNN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18</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83.5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84.54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83.25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2"/>
                  </a:ext>
                </a:extLst>
              </a:tr>
              <a:tr h="1028700">
                <a:tc>
                  <a:txBody>
                    <a:bodyPr/>
                    <a:lstStyle/>
                    <a:p>
                      <a:pPr algn="ctr">
                        <a:lnSpc>
                          <a:spcPts val="2879"/>
                        </a:lnSpc>
                        <a:defRPr/>
                      </a:pPr>
                      <a:r>
                        <a:rPr lang="en-US" sz="2400">
                          <a:solidFill>
                            <a:srgbClr val="000000"/>
                          </a:solidFill>
                          <a:latin typeface="Raleway"/>
                        </a:rPr>
                        <a:t>LSTM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88.5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89.69</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88.32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3"/>
                  </a:ext>
                </a:extLst>
              </a:tr>
              <a:tr h="1028700">
                <a:tc>
                  <a:txBody>
                    <a:bodyPr/>
                    <a:lstStyle/>
                    <a:p>
                      <a:pPr algn="ctr">
                        <a:lnSpc>
                          <a:spcPts val="2879"/>
                        </a:lnSpc>
                        <a:defRPr/>
                      </a:pPr>
                      <a:r>
                        <a:rPr lang="en-US" sz="2400">
                          <a:solidFill>
                            <a:srgbClr val="000000"/>
                          </a:solidFill>
                          <a:latin typeface="Raleway"/>
                        </a:rPr>
                        <a:t>CNN+LSTM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89</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11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89</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92.70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a:rPr>
                        <a:t>90.81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4"/>
                  </a:ext>
                </a:extLst>
              </a:tr>
              <a:tr h="1028700">
                <a:tc>
                  <a:txBody>
                    <a:bodyPr/>
                    <a:lstStyle/>
                    <a:p>
                      <a:pPr algn="ctr">
                        <a:lnSpc>
                          <a:spcPts val="2879"/>
                        </a:lnSpc>
                        <a:defRPr/>
                      </a:pPr>
                      <a:r>
                        <a:rPr lang="en-US" sz="2400">
                          <a:solidFill>
                            <a:srgbClr val="000000"/>
                          </a:solidFill>
                          <a:latin typeface="Raleway Bold"/>
                        </a:rPr>
                        <a:t>STFT+CNN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94.11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tc>
                  <a:txBody>
                    <a:bodyPr/>
                    <a:lstStyle/>
                    <a:p>
                      <a:pPr algn="ctr">
                        <a:lnSpc>
                          <a:spcPts val="2879"/>
                        </a:lnSpc>
                        <a:defRPr/>
                      </a:pPr>
                      <a:r>
                        <a:rPr lang="en-US" sz="2400">
                          <a:solidFill>
                            <a:srgbClr val="000000"/>
                          </a:solidFill>
                          <a:latin typeface="Raleway Bold"/>
                        </a:rPr>
                        <a:t>95.04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EFA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941744" y="169545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97952" y="2933328"/>
            <a:ext cx="6788873" cy="5025010"/>
            <a:chOff x="0" y="0"/>
            <a:chExt cx="9051831" cy="6700013"/>
          </a:xfrm>
        </p:grpSpPr>
        <p:sp>
          <p:nvSpPr>
            <p:cNvPr id="6" name="Freeform 6"/>
            <p:cNvSpPr/>
            <p:nvPr/>
          </p:nvSpPr>
          <p:spPr>
            <a:xfrm>
              <a:off x="0" y="0"/>
              <a:ext cx="9051798" cy="6700012"/>
            </a:xfrm>
            <a:custGeom>
              <a:avLst/>
              <a:gdLst/>
              <a:ahLst/>
              <a:cxnLst/>
              <a:rect l="l" t="t" r="r" b="b"/>
              <a:pathLst>
                <a:path w="9051798" h="6700012">
                  <a:moveTo>
                    <a:pt x="0" y="0"/>
                  </a:moveTo>
                  <a:lnTo>
                    <a:pt x="9051798" y="0"/>
                  </a:lnTo>
                  <a:lnTo>
                    <a:pt x="9051798" y="6700012"/>
                  </a:lnTo>
                  <a:lnTo>
                    <a:pt x="0" y="6700012"/>
                  </a:lnTo>
                  <a:lnTo>
                    <a:pt x="0" y="0"/>
                  </a:lnTo>
                  <a:close/>
                </a:path>
              </a:pathLst>
            </a:custGeom>
            <a:blipFill>
              <a:blip r:embed="rId5"/>
              <a:stretch>
                <a:fillRect t="-18" b="-18"/>
              </a:stretch>
            </a:blipFill>
          </p:spPr>
        </p:sp>
      </p:grpSp>
      <p:grpSp>
        <p:nvGrpSpPr>
          <p:cNvPr id="7" name="Group 7"/>
          <p:cNvGrpSpPr/>
          <p:nvPr/>
        </p:nvGrpSpPr>
        <p:grpSpPr>
          <a:xfrm>
            <a:off x="9998750" y="2646592"/>
            <a:ext cx="6788874" cy="5311746"/>
            <a:chOff x="0" y="0"/>
            <a:chExt cx="9051832" cy="7082328"/>
          </a:xfrm>
        </p:grpSpPr>
        <p:sp>
          <p:nvSpPr>
            <p:cNvPr id="8" name="Freeform 8"/>
            <p:cNvSpPr/>
            <p:nvPr/>
          </p:nvSpPr>
          <p:spPr>
            <a:xfrm>
              <a:off x="0" y="0"/>
              <a:ext cx="9051798" cy="7082282"/>
            </a:xfrm>
            <a:custGeom>
              <a:avLst/>
              <a:gdLst/>
              <a:ahLst/>
              <a:cxnLst/>
              <a:rect l="l" t="t" r="r" b="b"/>
              <a:pathLst>
                <a:path w="9051798" h="7082282">
                  <a:moveTo>
                    <a:pt x="0" y="0"/>
                  </a:moveTo>
                  <a:lnTo>
                    <a:pt x="9051798" y="0"/>
                  </a:lnTo>
                  <a:lnTo>
                    <a:pt x="9051798" y="7082282"/>
                  </a:lnTo>
                  <a:lnTo>
                    <a:pt x="0" y="7082282"/>
                  </a:lnTo>
                  <a:lnTo>
                    <a:pt x="0" y="0"/>
                  </a:lnTo>
                  <a:close/>
                </a:path>
              </a:pathLst>
            </a:custGeom>
            <a:blipFill>
              <a:blip r:embed="rId6"/>
              <a:stretch>
                <a:fillRect t="-487" b="-488"/>
              </a:stretch>
            </a:blipFill>
          </p:spPr>
        </p:sp>
      </p:grpSp>
      <p:sp>
        <p:nvSpPr>
          <p:cNvPr id="9" name="TextBox 9"/>
          <p:cNvSpPr txBox="1"/>
          <p:nvPr/>
        </p:nvSpPr>
        <p:spPr>
          <a:xfrm>
            <a:off x="5755669" y="386715"/>
            <a:ext cx="7894979" cy="1228725"/>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 Sem 1</a:t>
            </a:r>
          </a:p>
        </p:txBody>
      </p:sp>
      <p:sp>
        <p:nvSpPr>
          <p:cNvPr id="10" name="TextBox 10"/>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18</a:t>
            </a:r>
          </a:p>
        </p:txBody>
      </p:sp>
      <p:sp>
        <p:nvSpPr>
          <p:cNvPr id="11" name="TextBox 11"/>
          <p:cNvSpPr txBox="1"/>
          <p:nvPr/>
        </p:nvSpPr>
        <p:spPr>
          <a:xfrm>
            <a:off x="2424552" y="8315221"/>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Confusion Matrix of STFT+CNN </a:t>
            </a:r>
          </a:p>
        </p:txBody>
      </p:sp>
      <p:sp>
        <p:nvSpPr>
          <p:cNvPr id="12" name="TextBox 12"/>
          <p:cNvSpPr txBox="1"/>
          <p:nvPr/>
        </p:nvSpPr>
        <p:spPr>
          <a:xfrm>
            <a:off x="10325351" y="8294399"/>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Training and validation accuracy graph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755669" y="386715"/>
            <a:ext cx="7894979" cy="1228725"/>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 Sem 2</a:t>
            </a:r>
          </a:p>
        </p:txBody>
      </p:sp>
      <p:grpSp>
        <p:nvGrpSpPr>
          <p:cNvPr id="3" name="Group 3"/>
          <p:cNvGrpSpPr/>
          <p:nvPr/>
        </p:nvGrpSpPr>
        <p:grpSpPr>
          <a:xfrm>
            <a:off x="4941744" y="1695450"/>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5" name="Freeform 5"/>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19</a:t>
            </a:r>
          </a:p>
        </p:txBody>
      </p:sp>
      <p:graphicFrame>
        <p:nvGraphicFramePr>
          <p:cNvPr id="7" name="Table 7"/>
          <p:cNvGraphicFramePr>
            <a:graphicFrameLocks noGrp="1"/>
          </p:cNvGraphicFramePr>
          <p:nvPr/>
        </p:nvGraphicFramePr>
        <p:xfrm>
          <a:off x="1962509" y="2341712"/>
          <a:ext cx="15455899" cy="7200900"/>
        </p:xfrm>
        <a:graphic>
          <a:graphicData uri="http://schemas.openxmlformats.org/drawingml/2006/table">
            <a:tbl>
              <a:tblPr/>
              <a:tblGrid>
                <a:gridCol w="2936126">
                  <a:extLst>
                    <a:ext uri="{9D8B030D-6E8A-4147-A177-3AD203B41FA5}">
                      <a16:colId xmlns:a16="http://schemas.microsoft.com/office/drawing/2014/main" val="20000"/>
                    </a:ext>
                  </a:extLst>
                </a:gridCol>
                <a:gridCol w="2945626">
                  <a:extLst>
                    <a:ext uri="{9D8B030D-6E8A-4147-A177-3AD203B41FA5}">
                      <a16:colId xmlns:a16="http://schemas.microsoft.com/office/drawing/2014/main" val="20001"/>
                    </a:ext>
                  </a:extLst>
                </a:gridCol>
                <a:gridCol w="2540497">
                  <a:extLst>
                    <a:ext uri="{9D8B030D-6E8A-4147-A177-3AD203B41FA5}">
                      <a16:colId xmlns:a16="http://schemas.microsoft.com/office/drawing/2014/main" val="20002"/>
                    </a:ext>
                  </a:extLst>
                </a:gridCol>
                <a:gridCol w="2344550">
                  <a:extLst>
                    <a:ext uri="{9D8B030D-6E8A-4147-A177-3AD203B41FA5}">
                      <a16:colId xmlns:a16="http://schemas.microsoft.com/office/drawing/2014/main" val="20003"/>
                    </a:ext>
                  </a:extLst>
                </a:gridCol>
                <a:gridCol w="2344550">
                  <a:extLst>
                    <a:ext uri="{9D8B030D-6E8A-4147-A177-3AD203B41FA5}">
                      <a16:colId xmlns:a16="http://schemas.microsoft.com/office/drawing/2014/main" val="20004"/>
                    </a:ext>
                  </a:extLst>
                </a:gridCol>
                <a:gridCol w="2344550">
                  <a:extLst>
                    <a:ext uri="{9D8B030D-6E8A-4147-A177-3AD203B41FA5}">
                      <a16:colId xmlns:a16="http://schemas.microsoft.com/office/drawing/2014/main" val="20005"/>
                    </a:ext>
                  </a:extLst>
                </a:gridCol>
              </a:tblGrid>
              <a:tr h="1028700">
                <a:tc rowSpan="2">
                  <a:txBody>
                    <a:bodyPr/>
                    <a:lstStyle/>
                    <a:p>
                      <a:pPr algn="ctr">
                        <a:lnSpc>
                          <a:spcPts val="3358"/>
                        </a:lnSpc>
                        <a:defRPr/>
                      </a:pPr>
                      <a:r>
                        <a:rPr lang="en-US" sz="2400">
                          <a:solidFill>
                            <a:srgbClr val="000000"/>
                          </a:solidFill>
                          <a:latin typeface="Raleway Bold"/>
                        </a:rPr>
                        <a:t>Model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rowSpan="2">
                  <a:txBody>
                    <a:bodyPr/>
                    <a:lstStyle/>
                    <a:p>
                      <a:pPr algn="ctr">
                        <a:lnSpc>
                          <a:spcPts val="3358"/>
                        </a:lnSpc>
                        <a:defRPr/>
                      </a:pPr>
                      <a:r>
                        <a:rPr lang="en-US" sz="2400">
                          <a:solidFill>
                            <a:srgbClr val="000000"/>
                          </a:solidFill>
                          <a:latin typeface="Raleway Bold"/>
                        </a:rPr>
                        <a:t>Number of features Extracted</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rowSpan="2">
                  <a:txBody>
                    <a:bodyPr/>
                    <a:lstStyle/>
                    <a:p>
                      <a:pPr algn="ctr">
                        <a:lnSpc>
                          <a:spcPts val="3358"/>
                        </a:lnSpc>
                        <a:defRPr/>
                      </a:pPr>
                      <a:r>
                        <a:rPr lang="en-US" sz="2400">
                          <a:solidFill>
                            <a:srgbClr val="000000"/>
                          </a:solidFill>
                          <a:latin typeface="Raleway Bold"/>
                        </a:rPr>
                        <a:t>Time taken for each step in ms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gridSpan="3">
                  <a:txBody>
                    <a:bodyPr/>
                    <a:lstStyle/>
                    <a:p>
                      <a:pPr algn="ctr">
                        <a:lnSpc>
                          <a:spcPts val="3358"/>
                        </a:lnSpc>
                        <a:defRPr/>
                      </a:pPr>
                      <a:r>
                        <a:rPr lang="en-US" sz="2400">
                          <a:solidFill>
                            <a:srgbClr val="000000"/>
                          </a:solidFill>
                          <a:latin typeface="Raleway Bold"/>
                        </a:rPr>
                        <a:t>Fully connected layer accuracy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hMerge="1">
                  <a:txBody>
                    <a:bodyPr/>
                    <a:lstStyle/>
                    <a:p>
                      <a:pPr algn="ctr">
                        <a:lnSpc>
                          <a:spcPts val="3358"/>
                        </a:lnSpc>
                        <a:defRPr/>
                      </a:pPr>
                      <a:r>
                        <a:rPr lang="en-US" sz="2400">
                          <a:solidFill>
                            <a:srgbClr val="000000"/>
                          </a:solidFill>
                          <a:latin typeface="Raleway Bold"/>
                        </a:rPr>
                        <a:t>Fully connected layer accuracy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hMerge="1">
                  <a:txBody>
                    <a:bodyPr/>
                    <a:lstStyle/>
                    <a:p>
                      <a:pPr algn="ctr">
                        <a:lnSpc>
                          <a:spcPts val="3358"/>
                        </a:lnSpc>
                        <a:defRPr/>
                      </a:pPr>
                      <a:r>
                        <a:rPr lang="en-US" sz="2400">
                          <a:solidFill>
                            <a:srgbClr val="000000"/>
                          </a:solidFill>
                          <a:latin typeface="Raleway Bold"/>
                        </a:rPr>
                        <a:t>Fully connected layer accuracy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8700">
                <a:tc vMerge="1">
                  <a:txBody>
                    <a:bodyPr/>
                    <a:lstStyle/>
                    <a:p>
                      <a:pPr algn="ctr">
                        <a:lnSpc>
                          <a:spcPts val="3358"/>
                        </a:lnSpc>
                        <a:defRPr/>
                      </a:pPr>
                      <a:r>
                        <a:rPr lang="en-US" sz="2400">
                          <a:solidFill>
                            <a:srgbClr val="000000"/>
                          </a:solidFill>
                          <a:latin typeface="Raleway Bold"/>
                        </a:rPr>
                        <a:t>Model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vMerge="1">
                  <a:txBody>
                    <a:bodyPr/>
                    <a:lstStyle/>
                    <a:p>
                      <a:pPr algn="ctr">
                        <a:lnSpc>
                          <a:spcPts val="3358"/>
                        </a:lnSpc>
                        <a:defRPr/>
                      </a:pPr>
                      <a:r>
                        <a:rPr lang="en-US" sz="2400">
                          <a:solidFill>
                            <a:srgbClr val="000000"/>
                          </a:solidFill>
                          <a:latin typeface="Raleway Bold"/>
                        </a:rPr>
                        <a:t>Number of features Extracted</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vMerge="1">
                  <a:txBody>
                    <a:bodyPr/>
                    <a:lstStyle/>
                    <a:p>
                      <a:pPr algn="ctr">
                        <a:lnSpc>
                          <a:spcPts val="3358"/>
                        </a:lnSpc>
                        <a:defRPr/>
                      </a:pPr>
                      <a:r>
                        <a:rPr lang="en-US" sz="2400">
                          <a:solidFill>
                            <a:srgbClr val="000000"/>
                          </a:solidFill>
                          <a:latin typeface="Raleway Bold"/>
                        </a:rPr>
                        <a:t>Time taken for each step in ms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CNN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lSTM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GRU</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3358"/>
                        </a:lnSpc>
                        <a:defRPr/>
                      </a:pPr>
                      <a:r>
                        <a:rPr lang="en-US" sz="2400">
                          <a:solidFill>
                            <a:srgbClr val="000000"/>
                          </a:solidFill>
                          <a:latin typeface="Raleway Bold"/>
                        </a:rPr>
                        <a:t>MobileNet</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919"/>
                        </a:lnSpc>
                        <a:defRPr/>
                      </a:pPr>
                      <a:r>
                        <a:rPr lang="en-US" sz="2400">
                          <a:solidFill>
                            <a:srgbClr val="000000"/>
                          </a:solidFill>
                          <a:latin typeface="Raleway"/>
                        </a:rPr>
                        <a:t>50176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50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97.34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96.71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96.82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3358"/>
                        </a:lnSpc>
                        <a:defRPr/>
                      </a:pPr>
                      <a:r>
                        <a:rPr lang="en-US" sz="2400">
                          <a:solidFill>
                            <a:srgbClr val="000000"/>
                          </a:solidFill>
                          <a:latin typeface="Raleway"/>
                        </a:rPr>
                        <a:t>VGG19</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919"/>
                        </a:lnSpc>
                        <a:defRPr/>
                      </a:pPr>
                      <a:r>
                        <a:rPr lang="en-US" sz="2400">
                          <a:solidFill>
                            <a:srgbClr val="000000"/>
                          </a:solidFill>
                          <a:latin typeface="Raleway"/>
                        </a:rPr>
                        <a:t>25088</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150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95.67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95.88</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95.68</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8700">
                <a:tc>
                  <a:txBody>
                    <a:bodyPr/>
                    <a:lstStyle/>
                    <a:p>
                      <a:pPr algn="ctr">
                        <a:lnSpc>
                          <a:spcPts val="3358"/>
                        </a:lnSpc>
                        <a:defRPr/>
                      </a:pPr>
                      <a:r>
                        <a:rPr lang="en-US" sz="2400">
                          <a:solidFill>
                            <a:srgbClr val="000000"/>
                          </a:solidFill>
                          <a:latin typeface="Raleway"/>
                        </a:rPr>
                        <a:t>DenseNet</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919"/>
                        </a:lnSpc>
                        <a:defRPr/>
                      </a:pPr>
                      <a:r>
                        <a:rPr lang="en-US" sz="2400">
                          <a:solidFill>
                            <a:srgbClr val="000000"/>
                          </a:solidFill>
                          <a:latin typeface="Raleway"/>
                        </a:rPr>
                        <a:t>50716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150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97.13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96.45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96.14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8700">
                <a:tc>
                  <a:txBody>
                    <a:bodyPr/>
                    <a:lstStyle/>
                    <a:p>
                      <a:pPr algn="ctr">
                        <a:lnSpc>
                          <a:spcPts val="3358"/>
                        </a:lnSpc>
                        <a:defRPr/>
                      </a:pPr>
                      <a:r>
                        <a:rPr lang="en-US" sz="2400">
                          <a:solidFill>
                            <a:srgbClr val="000000"/>
                          </a:solidFill>
                          <a:latin typeface="Raleway"/>
                        </a:rPr>
                        <a:t>ResNet50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919"/>
                        </a:lnSpc>
                        <a:defRPr/>
                      </a:pPr>
                      <a:r>
                        <a:rPr lang="en-US" sz="2400">
                          <a:solidFill>
                            <a:srgbClr val="000000"/>
                          </a:solidFill>
                          <a:latin typeface="Raleway"/>
                        </a:rPr>
                        <a:t>100352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150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97.03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Bold"/>
                        </a:rPr>
                        <a:t>97.08</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96.45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8700">
                <a:tc>
                  <a:txBody>
                    <a:bodyPr/>
                    <a:lstStyle/>
                    <a:p>
                      <a:pPr algn="ctr">
                        <a:lnSpc>
                          <a:spcPts val="3358"/>
                        </a:lnSpc>
                        <a:defRPr/>
                      </a:pPr>
                      <a:r>
                        <a:rPr lang="en-US" sz="2400">
                          <a:solidFill>
                            <a:srgbClr val="000000"/>
                          </a:solidFill>
                          <a:latin typeface="Raleway"/>
                        </a:rPr>
                        <a:t>Inceptionv3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919"/>
                        </a:lnSpc>
                        <a:defRPr/>
                      </a:pPr>
                      <a:r>
                        <a:rPr lang="en-US" sz="2400">
                          <a:solidFill>
                            <a:srgbClr val="000000"/>
                          </a:solidFill>
                          <a:latin typeface="Raleway"/>
                        </a:rPr>
                        <a:t>131072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170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96.71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96.04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400">
                          <a:solidFill>
                            <a:srgbClr val="000000"/>
                          </a:solidFill>
                          <a:latin typeface="Raleway"/>
                        </a:rPr>
                        <a:t>96.14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755669" y="386715"/>
            <a:ext cx="7894979" cy="1228725"/>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 Sem 2</a:t>
            </a:r>
          </a:p>
        </p:txBody>
      </p:sp>
      <p:grpSp>
        <p:nvGrpSpPr>
          <p:cNvPr id="3" name="Group 3"/>
          <p:cNvGrpSpPr/>
          <p:nvPr/>
        </p:nvGrpSpPr>
        <p:grpSpPr>
          <a:xfrm>
            <a:off x="4941744" y="1695450"/>
            <a:ext cx="7890129" cy="122682"/>
            <a:chOff x="0" y="0"/>
            <a:chExt cx="10520172" cy="163576"/>
          </a:xfrm>
        </p:grpSpPr>
        <p:sp>
          <p:nvSpPr>
            <p:cNvPr id="4" name="Freeform 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5" name="Freeform 5"/>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20</a:t>
            </a:r>
          </a:p>
        </p:txBody>
      </p:sp>
      <p:graphicFrame>
        <p:nvGraphicFramePr>
          <p:cNvPr id="7" name="Table 7"/>
          <p:cNvGraphicFramePr>
            <a:graphicFrameLocks noGrp="1"/>
          </p:cNvGraphicFramePr>
          <p:nvPr/>
        </p:nvGraphicFramePr>
        <p:xfrm>
          <a:off x="1598299" y="2754715"/>
          <a:ext cx="15443200" cy="5321300"/>
        </p:xfrm>
        <a:graphic>
          <a:graphicData uri="http://schemas.openxmlformats.org/drawingml/2006/table">
            <a:tbl>
              <a:tblPr/>
              <a:tblGrid>
                <a:gridCol w="4548064">
                  <a:extLst>
                    <a:ext uri="{9D8B030D-6E8A-4147-A177-3AD203B41FA5}">
                      <a16:colId xmlns:a16="http://schemas.microsoft.com/office/drawing/2014/main" val="20000"/>
                    </a:ext>
                  </a:extLst>
                </a:gridCol>
                <a:gridCol w="3631712">
                  <a:extLst>
                    <a:ext uri="{9D8B030D-6E8A-4147-A177-3AD203B41FA5}">
                      <a16:colId xmlns:a16="http://schemas.microsoft.com/office/drawing/2014/main" val="20001"/>
                    </a:ext>
                  </a:extLst>
                </a:gridCol>
                <a:gridCol w="3631712">
                  <a:extLst>
                    <a:ext uri="{9D8B030D-6E8A-4147-A177-3AD203B41FA5}">
                      <a16:colId xmlns:a16="http://schemas.microsoft.com/office/drawing/2014/main" val="20002"/>
                    </a:ext>
                  </a:extLst>
                </a:gridCol>
                <a:gridCol w="3631712">
                  <a:extLst>
                    <a:ext uri="{9D8B030D-6E8A-4147-A177-3AD203B41FA5}">
                      <a16:colId xmlns:a16="http://schemas.microsoft.com/office/drawing/2014/main" val="20003"/>
                    </a:ext>
                  </a:extLst>
                </a:gridCol>
              </a:tblGrid>
              <a:tr h="1027839">
                <a:tc rowSpan="2">
                  <a:txBody>
                    <a:bodyPr/>
                    <a:lstStyle/>
                    <a:p>
                      <a:pPr algn="ctr">
                        <a:lnSpc>
                          <a:spcPts val="3358"/>
                        </a:lnSpc>
                        <a:defRPr/>
                      </a:pPr>
                      <a:r>
                        <a:rPr lang="en-US" sz="2799">
                          <a:solidFill>
                            <a:srgbClr val="000000"/>
                          </a:solidFill>
                          <a:latin typeface="Raleway Bold"/>
                        </a:rPr>
                        <a:t>Dataset</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gridSpan="3">
                  <a:txBody>
                    <a:bodyPr/>
                    <a:lstStyle/>
                    <a:p>
                      <a:pPr algn="ctr">
                        <a:lnSpc>
                          <a:spcPts val="3358"/>
                        </a:lnSpc>
                        <a:defRPr/>
                      </a:pPr>
                      <a:r>
                        <a:rPr lang="en-US" sz="2799">
                          <a:solidFill>
                            <a:srgbClr val="000000"/>
                          </a:solidFill>
                          <a:latin typeface="Raleway Bold"/>
                        </a:rPr>
                        <a:t>Fully connected layer accuracy (Concatenated Features)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hMerge="1">
                  <a:txBody>
                    <a:bodyPr/>
                    <a:lstStyle/>
                    <a:p>
                      <a:pPr algn="ctr">
                        <a:lnSpc>
                          <a:spcPts val="3358"/>
                        </a:lnSpc>
                        <a:defRPr/>
                      </a:pPr>
                      <a:r>
                        <a:rPr lang="en-US" sz="2799">
                          <a:solidFill>
                            <a:srgbClr val="000000"/>
                          </a:solidFill>
                          <a:latin typeface="Raleway Bold"/>
                        </a:rPr>
                        <a:t>Fully connected layer accuracy (Concatenated Features)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hMerge="1">
                  <a:txBody>
                    <a:bodyPr/>
                    <a:lstStyle/>
                    <a:p>
                      <a:pPr algn="ctr">
                        <a:lnSpc>
                          <a:spcPts val="3358"/>
                        </a:lnSpc>
                        <a:defRPr/>
                      </a:pPr>
                      <a:r>
                        <a:rPr lang="en-US" sz="2799">
                          <a:solidFill>
                            <a:srgbClr val="000000"/>
                          </a:solidFill>
                          <a:latin typeface="Raleway Bold"/>
                        </a:rPr>
                        <a:t>Fully connected layer accuracy (Concatenated Features)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7839">
                <a:tc vMerge="1">
                  <a:txBody>
                    <a:bodyPr/>
                    <a:lstStyle/>
                    <a:p>
                      <a:pPr algn="ctr">
                        <a:lnSpc>
                          <a:spcPts val="3358"/>
                        </a:lnSpc>
                        <a:defRPr/>
                      </a:pPr>
                      <a:r>
                        <a:rPr lang="en-US" sz="2799">
                          <a:solidFill>
                            <a:srgbClr val="000000"/>
                          </a:solidFill>
                          <a:latin typeface="Raleway Bold"/>
                        </a:rPr>
                        <a:t>Dataset</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Bold"/>
                        </a:rPr>
                        <a:t>CNN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Bold"/>
                        </a:rPr>
                        <a:t>lSTM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Bold"/>
                        </a:rPr>
                        <a:t>GRU</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6581">
                <a:tc>
                  <a:txBody>
                    <a:bodyPr/>
                    <a:lstStyle/>
                    <a:p>
                      <a:pPr algn="ctr">
                        <a:lnSpc>
                          <a:spcPts val="3358"/>
                        </a:lnSpc>
                        <a:defRPr/>
                      </a:pPr>
                      <a:r>
                        <a:rPr lang="en-US" sz="2799">
                          <a:solidFill>
                            <a:srgbClr val="000000"/>
                          </a:solidFill>
                          <a:latin typeface="Raleway"/>
                        </a:rPr>
                        <a:t>EMG Physical </a:t>
                      </a:r>
                      <a:endParaRPr lang="en-US" sz="1100"/>
                    </a:p>
                    <a:p>
                      <a:pPr algn="ctr">
                        <a:lnSpc>
                          <a:spcPts val="3358"/>
                        </a:lnSpc>
                      </a:pPr>
                      <a:r>
                        <a:rPr lang="en-US" sz="2799">
                          <a:solidFill>
                            <a:srgbClr val="000000"/>
                          </a:solidFill>
                          <a:latin typeface="Raleway"/>
                        </a:rPr>
                        <a:t>Action Dataset</a:t>
                      </a:r>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98.85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98.85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97.91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89041">
                <a:tc>
                  <a:txBody>
                    <a:bodyPr/>
                    <a:lstStyle/>
                    <a:p>
                      <a:pPr algn="ctr">
                        <a:lnSpc>
                          <a:spcPts val="3358"/>
                        </a:lnSpc>
                        <a:defRPr/>
                      </a:pPr>
                      <a:r>
                        <a:rPr lang="en-US" sz="2799">
                          <a:solidFill>
                            <a:srgbClr val="000000"/>
                          </a:solidFill>
                          <a:latin typeface="Raleway"/>
                        </a:rPr>
                        <a:t>EMG HAR dataset</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92.42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92.80</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0000"/>
                          </a:solidFill>
                          <a:latin typeface="Raleway"/>
                        </a:rPr>
                        <a:t>93.56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941744" y="156210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164419" y="2258694"/>
            <a:ext cx="6078948" cy="6658171"/>
            <a:chOff x="0" y="0"/>
            <a:chExt cx="8105264" cy="8877561"/>
          </a:xfrm>
        </p:grpSpPr>
        <p:sp>
          <p:nvSpPr>
            <p:cNvPr id="6" name="Freeform 6"/>
            <p:cNvSpPr/>
            <p:nvPr/>
          </p:nvSpPr>
          <p:spPr>
            <a:xfrm>
              <a:off x="0" y="0"/>
              <a:ext cx="8105267" cy="8877554"/>
            </a:xfrm>
            <a:custGeom>
              <a:avLst/>
              <a:gdLst/>
              <a:ahLst/>
              <a:cxnLst/>
              <a:rect l="l" t="t" r="r" b="b"/>
              <a:pathLst>
                <a:path w="8105267" h="8877554">
                  <a:moveTo>
                    <a:pt x="0" y="0"/>
                  </a:moveTo>
                  <a:lnTo>
                    <a:pt x="8105267" y="0"/>
                  </a:lnTo>
                  <a:lnTo>
                    <a:pt x="8105267" y="8877554"/>
                  </a:lnTo>
                  <a:lnTo>
                    <a:pt x="0" y="8877554"/>
                  </a:lnTo>
                  <a:lnTo>
                    <a:pt x="0" y="0"/>
                  </a:lnTo>
                  <a:close/>
                </a:path>
              </a:pathLst>
            </a:custGeom>
            <a:blipFill>
              <a:blip r:embed="rId5"/>
              <a:stretch>
                <a:fillRect l="-1330" r="-1330"/>
              </a:stretch>
            </a:blipFill>
          </p:spPr>
        </p:sp>
      </p:grpSp>
      <p:grpSp>
        <p:nvGrpSpPr>
          <p:cNvPr id="7" name="Group 7"/>
          <p:cNvGrpSpPr/>
          <p:nvPr/>
        </p:nvGrpSpPr>
        <p:grpSpPr>
          <a:xfrm>
            <a:off x="10294703" y="2258694"/>
            <a:ext cx="6240697" cy="6658171"/>
            <a:chOff x="0" y="0"/>
            <a:chExt cx="8320929" cy="8877561"/>
          </a:xfrm>
        </p:grpSpPr>
        <p:sp>
          <p:nvSpPr>
            <p:cNvPr id="8" name="Freeform 8"/>
            <p:cNvSpPr/>
            <p:nvPr/>
          </p:nvSpPr>
          <p:spPr>
            <a:xfrm>
              <a:off x="0" y="0"/>
              <a:ext cx="8320913" cy="8877554"/>
            </a:xfrm>
            <a:custGeom>
              <a:avLst/>
              <a:gdLst/>
              <a:ahLst/>
              <a:cxnLst/>
              <a:rect l="l" t="t" r="r" b="b"/>
              <a:pathLst>
                <a:path w="8320913" h="8877554">
                  <a:moveTo>
                    <a:pt x="0" y="0"/>
                  </a:moveTo>
                  <a:lnTo>
                    <a:pt x="8320913" y="0"/>
                  </a:lnTo>
                  <a:lnTo>
                    <a:pt x="8320913" y="8877554"/>
                  </a:lnTo>
                  <a:lnTo>
                    <a:pt x="0" y="8877554"/>
                  </a:lnTo>
                  <a:lnTo>
                    <a:pt x="0" y="0"/>
                  </a:lnTo>
                  <a:close/>
                </a:path>
              </a:pathLst>
            </a:custGeom>
            <a:blipFill>
              <a:blip r:embed="rId6"/>
              <a:stretch>
                <a:fillRect/>
              </a:stretch>
            </a:blipFill>
          </p:spPr>
        </p:sp>
      </p:grpSp>
      <p:sp>
        <p:nvSpPr>
          <p:cNvPr id="9" name="TextBox 9"/>
          <p:cNvSpPr txBox="1"/>
          <p:nvPr/>
        </p:nvSpPr>
        <p:spPr>
          <a:xfrm>
            <a:off x="6934200" y="469961"/>
            <a:ext cx="7894979" cy="1219200"/>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-TL</a:t>
            </a:r>
          </a:p>
        </p:txBody>
      </p:sp>
      <p:sp>
        <p:nvSpPr>
          <p:cNvPr id="10" name="TextBox 10"/>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21</a:t>
            </a:r>
          </a:p>
        </p:txBody>
      </p:sp>
      <p:sp>
        <p:nvSpPr>
          <p:cNvPr id="11" name="TextBox 11"/>
          <p:cNvSpPr txBox="1"/>
          <p:nvPr/>
        </p:nvSpPr>
        <p:spPr>
          <a:xfrm>
            <a:off x="2164419" y="9214500"/>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Confusion Matrix of EMG physical action</a:t>
            </a:r>
          </a:p>
        </p:txBody>
      </p:sp>
      <p:sp>
        <p:nvSpPr>
          <p:cNvPr id="12" name="TextBox 12"/>
          <p:cNvSpPr txBox="1"/>
          <p:nvPr/>
        </p:nvSpPr>
        <p:spPr>
          <a:xfrm>
            <a:off x="10287000" y="9210571"/>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Confusion Matrix of EMG HAR dataset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941744" y="156210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249307" y="2618195"/>
            <a:ext cx="6016530" cy="6016530"/>
            <a:chOff x="0" y="0"/>
            <a:chExt cx="8022040" cy="8022040"/>
          </a:xfrm>
        </p:grpSpPr>
        <p:sp>
          <p:nvSpPr>
            <p:cNvPr id="6" name="Freeform 6"/>
            <p:cNvSpPr/>
            <p:nvPr/>
          </p:nvSpPr>
          <p:spPr>
            <a:xfrm>
              <a:off x="0" y="0"/>
              <a:ext cx="8022082" cy="8022082"/>
            </a:xfrm>
            <a:custGeom>
              <a:avLst/>
              <a:gdLst/>
              <a:ahLst/>
              <a:cxnLst/>
              <a:rect l="l" t="t" r="r" b="b"/>
              <a:pathLst>
                <a:path w="8022082" h="8022082">
                  <a:moveTo>
                    <a:pt x="0" y="0"/>
                  </a:moveTo>
                  <a:lnTo>
                    <a:pt x="8022082" y="0"/>
                  </a:lnTo>
                  <a:lnTo>
                    <a:pt x="8022082" y="8022082"/>
                  </a:lnTo>
                  <a:lnTo>
                    <a:pt x="0" y="8022082"/>
                  </a:lnTo>
                  <a:lnTo>
                    <a:pt x="0" y="0"/>
                  </a:lnTo>
                  <a:close/>
                </a:path>
              </a:pathLst>
            </a:custGeom>
            <a:blipFill>
              <a:blip r:embed="rId5"/>
              <a:stretch>
                <a:fillRect/>
              </a:stretch>
            </a:blipFill>
          </p:spPr>
        </p:sp>
      </p:grpSp>
      <p:grpSp>
        <p:nvGrpSpPr>
          <p:cNvPr id="7" name="Group 7"/>
          <p:cNvGrpSpPr/>
          <p:nvPr/>
        </p:nvGrpSpPr>
        <p:grpSpPr>
          <a:xfrm>
            <a:off x="10256405" y="2618195"/>
            <a:ext cx="5929474" cy="6016530"/>
            <a:chOff x="0" y="0"/>
            <a:chExt cx="7905965" cy="8022040"/>
          </a:xfrm>
        </p:grpSpPr>
        <p:sp>
          <p:nvSpPr>
            <p:cNvPr id="8" name="Freeform 8"/>
            <p:cNvSpPr/>
            <p:nvPr/>
          </p:nvSpPr>
          <p:spPr>
            <a:xfrm>
              <a:off x="0" y="0"/>
              <a:ext cx="7906004" cy="8022082"/>
            </a:xfrm>
            <a:custGeom>
              <a:avLst/>
              <a:gdLst/>
              <a:ahLst/>
              <a:cxnLst/>
              <a:rect l="l" t="t" r="r" b="b"/>
              <a:pathLst>
                <a:path w="7906004" h="8022082">
                  <a:moveTo>
                    <a:pt x="0" y="0"/>
                  </a:moveTo>
                  <a:lnTo>
                    <a:pt x="7906004" y="0"/>
                  </a:lnTo>
                  <a:lnTo>
                    <a:pt x="7906004" y="8022082"/>
                  </a:lnTo>
                  <a:lnTo>
                    <a:pt x="0" y="8022082"/>
                  </a:lnTo>
                  <a:lnTo>
                    <a:pt x="0" y="0"/>
                  </a:lnTo>
                  <a:close/>
                </a:path>
              </a:pathLst>
            </a:custGeom>
            <a:blipFill>
              <a:blip r:embed="rId6"/>
              <a:stretch>
                <a:fillRect/>
              </a:stretch>
            </a:blipFill>
          </p:spPr>
        </p:sp>
      </p:grpSp>
      <p:sp>
        <p:nvSpPr>
          <p:cNvPr id="9" name="TextBox 9"/>
          <p:cNvSpPr txBox="1"/>
          <p:nvPr/>
        </p:nvSpPr>
        <p:spPr>
          <a:xfrm>
            <a:off x="5836386" y="230471"/>
            <a:ext cx="6615228" cy="1219200"/>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Results-HAR </a:t>
            </a:r>
          </a:p>
        </p:txBody>
      </p:sp>
      <p:sp>
        <p:nvSpPr>
          <p:cNvPr id="10" name="TextBox 10"/>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22</a:t>
            </a:r>
          </a:p>
        </p:txBody>
      </p:sp>
      <p:sp>
        <p:nvSpPr>
          <p:cNvPr id="11" name="TextBox 11"/>
          <p:cNvSpPr txBox="1"/>
          <p:nvPr/>
        </p:nvSpPr>
        <p:spPr>
          <a:xfrm>
            <a:off x="2306133" y="8943975"/>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Training and validation accuracy graph </a:t>
            </a:r>
          </a:p>
        </p:txBody>
      </p:sp>
      <p:sp>
        <p:nvSpPr>
          <p:cNvPr id="12" name="TextBox 12"/>
          <p:cNvSpPr txBox="1"/>
          <p:nvPr/>
        </p:nvSpPr>
        <p:spPr>
          <a:xfrm>
            <a:off x="10286531" y="8943975"/>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Training and validation loss graph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941744" y="169545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306133" y="2618195"/>
            <a:ext cx="6103586" cy="6016530"/>
            <a:chOff x="0" y="0"/>
            <a:chExt cx="8138115" cy="8022040"/>
          </a:xfrm>
        </p:grpSpPr>
        <p:sp>
          <p:nvSpPr>
            <p:cNvPr id="6" name="Freeform 6"/>
            <p:cNvSpPr/>
            <p:nvPr/>
          </p:nvSpPr>
          <p:spPr>
            <a:xfrm>
              <a:off x="0" y="0"/>
              <a:ext cx="8138160" cy="8022082"/>
            </a:xfrm>
            <a:custGeom>
              <a:avLst/>
              <a:gdLst/>
              <a:ahLst/>
              <a:cxnLst/>
              <a:rect l="l" t="t" r="r" b="b"/>
              <a:pathLst>
                <a:path w="8138160" h="8022082">
                  <a:moveTo>
                    <a:pt x="0" y="0"/>
                  </a:moveTo>
                  <a:lnTo>
                    <a:pt x="8138160" y="0"/>
                  </a:lnTo>
                  <a:lnTo>
                    <a:pt x="8138160" y="8022082"/>
                  </a:lnTo>
                  <a:lnTo>
                    <a:pt x="0" y="8022082"/>
                  </a:lnTo>
                  <a:lnTo>
                    <a:pt x="0" y="0"/>
                  </a:lnTo>
                  <a:close/>
                </a:path>
              </a:pathLst>
            </a:custGeom>
            <a:blipFill>
              <a:blip r:embed="rId5"/>
              <a:stretch>
                <a:fillRect/>
              </a:stretch>
            </a:blipFill>
          </p:spPr>
        </p:sp>
      </p:grpSp>
      <p:grpSp>
        <p:nvGrpSpPr>
          <p:cNvPr id="7" name="Group 7"/>
          <p:cNvGrpSpPr/>
          <p:nvPr/>
        </p:nvGrpSpPr>
        <p:grpSpPr>
          <a:xfrm>
            <a:off x="10518870" y="2618195"/>
            <a:ext cx="6016530" cy="6016530"/>
            <a:chOff x="0" y="0"/>
            <a:chExt cx="8022040" cy="8022040"/>
          </a:xfrm>
        </p:grpSpPr>
        <p:sp>
          <p:nvSpPr>
            <p:cNvPr id="8" name="Freeform 8"/>
            <p:cNvSpPr/>
            <p:nvPr/>
          </p:nvSpPr>
          <p:spPr>
            <a:xfrm>
              <a:off x="0" y="0"/>
              <a:ext cx="8022082" cy="8022082"/>
            </a:xfrm>
            <a:custGeom>
              <a:avLst/>
              <a:gdLst/>
              <a:ahLst/>
              <a:cxnLst/>
              <a:rect l="l" t="t" r="r" b="b"/>
              <a:pathLst>
                <a:path w="8022082" h="8022082">
                  <a:moveTo>
                    <a:pt x="0" y="0"/>
                  </a:moveTo>
                  <a:lnTo>
                    <a:pt x="8022082" y="0"/>
                  </a:lnTo>
                  <a:lnTo>
                    <a:pt x="8022082" y="8022082"/>
                  </a:lnTo>
                  <a:lnTo>
                    <a:pt x="0" y="8022082"/>
                  </a:lnTo>
                  <a:lnTo>
                    <a:pt x="0" y="0"/>
                  </a:lnTo>
                  <a:close/>
                </a:path>
              </a:pathLst>
            </a:custGeom>
            <a:blipFill>
              <a:blip r:embed="rId6"/>
              <a:stretch>
                <a:fillRect/>
              </a:stretch>
            </a:blipFill>
          </p:spPr>
        </p:sp>
      </p:grpSp>
      <p:sp>
        <p:nvSpPr>
          <p:cNvPr id="9" name="TextBox 9"/>
          <p:cNvSpPr txBox="1"/>
          <p:nvPr/>
        </p:nvSpPr>
        <p:spPr>
          <a:xfrm>
            <a:off x="3484575" y="516160"/>
            <a:ext cx="13086267" cy="1219200"/>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Results-Physical action </a:t>
            </a:r>
          </a:p>
        </p:txBody>
      </p:sp>
      <p:sp>
        <p:nvSpPr>
          <p:cNvPr id="10" name="TextBox 10"/>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23</a:t>
            </a:r>
          </a:p>
          <a:p>
            <a:pPr algn="r">
              <a:lnSpc>
                <a:spcPts val="2160"/>
              </a:lnSpc>
            </a:pPr>
            <a:endParaRPr lang="en-US" sz="1800">
              <a:solidFill>
                <a:srgbClr val="898989"/>
              </a:solidFill>
              <a:latin typeface="Times New Roman"/>
            </a:endParaRPr>
          </a:p>
        </p:txBody>
      </p:sp>
      <p:sp>
        <p:nvSpPr>
          <p:cNvPr id="11" name="TextBox 11"/>
          <p:cNvSpPr txBox="1"/>
          <p:nvPr/>
        </p:nvSpPr>
        <p:spPr>
          <a:xfrm>
            <a:off x="2306133" y="8943975"/>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Training and validation accuracy graph </a:t>
            </a:r>
          </a:p>
        </p:txBody>
      </p:sp>
      <p:sp>
        <p:nvSpPr>
          <p:cNvPr id="12" name="TextBox 12"/>
          <p:cNvSpPr txBox="1"/>
          <p:nvPr/>
        </p:nvSpPr>
        <p:spPr>
          <a:xfrm>
            <a:off x="10286531" y="8943975"/>
            <a:ext cx="6135671" cy="342900"/>
          </a:xfrm>
          <a:prstGeom prst="rect">
            <a:avLst/>
          </a:prstGeom>
        </p:spPr>
        <p:txBody>
          <a:bodyPr lIns="0" tIns="0" rIns="0" bIns="0" rtlCol="0" anchor="t">
            <a:spAutoFit/>
          </a:bodyPr>
          <a:lstStyle/>
          <a:p>
            <a:pPr algn="ctr">
              <a:lnSpc>
                <a:spcPts val="2639"/>
              </a:lnSpc>
            </a:pPr>
            <a:r>
              <a:rPr lang="en-US" sz="2199">
                <a:solidFill>
                  <a:srgbClr val="000000"/>
                </a:solidFill>
                <a:latin typeface="Raleway Bold"/>
              </a:rPr>
              <a:t>Training and validation loss graph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4941744" y="169545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graphicFrame>
        <p:nvGraphicFramePr>
          <p:cNvPr id="4" name="Table 4"/>
          <p:cNvGraphicFramePr>
            <a:graphicFrameLocks noGrp="1"/>
          </p:cNvGraphicFramePr>
          <p:nvPr>
            <p:extLst>
              <p:ext uri="{D42A27DB-BD31-4B8C-83A1-F6EECF244321}">
                <p14:modId xmlns:p14="http://schemas.microsoft.com/office/powerpoint/2010/main" val="1485923322"/>
              </p:ext>
            </p:extLst>
          </p:nvPr>
        </p:nvGraphicFramePr>
        <p:xfrm>
          <a:off x="638174" y="3489726"/>
          <a:ext cx="9387832" cy="3456000"/>
        </p:xfrm>
        <a:graphic>
          <a:graphicData uri="http://schemas.openxmlformats.org/drawingml/2006/table">
            <a:tbl>
              <a:tblPr/>
              <a:tblGrid>
                <a:gridCol w="2346958">
                  <a:extLst>
                    <a:ext uri="{9D8B030D-6E8A-4147-A177-3AD203B41FA5}">
                      <a16:colId xmlns:a16="http://schemas.microsoft.com/office/drawing/2014/main" val="20004"/>
                    </a:ext>
                  </a:extLst>
                </a:gridCol>
                <a:gridCol w="2346958">
                  <a:extLst>
                    <a:ext uri="{9D8B030D-6E8A-4147-A177-3AD203B41FA5}">
                      <a16:colId xmlns:a16="http://schemas.microsoft.com/office/drawing/2014/main" val="20005"/>
                    </a:ext>
                  </a:extLst>
                </a:gridCol>
                <a:gridCol w="2346958">
                  <a:extLst>
                    <a:ext uri="{9D8B030D-6E8A-4147-A177-3AD203B41FA5}">
                      <a16:colId xmlns:a16="http://schemas.microsoft.com/office/drawing/2014/main" val="20006"/>
                    </a:ext>
                  </a:extLst>
                </a:gridCol>
                <a:gridCol w="2346958">
                  <a:extLst>
                    <a:ext uri="{9D8B030D-6E8A-4147-A177-3AD203B41FA5}">
                      <a16:colId xmlns:a16="http://schemas.microsoft.com/office/drawing/2014/main" val="20007"/>
                    </a:ext>
                  </a:extLst>
                </a:gridCol>
              </a:tblGrid>
              <a:tr h="1728000">
                <a:tc>
                  <a:txBody>
                    <a:bodyPr/>
                    <a:lstStyle/>
                    <a:p>
                      <a:pPr algn="ctr">
                        <a:lnSpc>
                          <a:spcPts val="2800"/>
                        </a:lnSpc>
                        <a:defRPr/>
                      </a:pPr>
                      <a:r>
                        <a:rPr lang="en-US" sz="3200" dirty="0">
                          <a:solidFill>
                            <a:srgbClr val="000000"/>
                          </a:solidFill>
                          <a:latin typeface="Raleway Bold"/>
                        </a:rPr>
                        <a:t>Accuracy </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dirty="0">
                          <a:solidFill>
                            <a:srgbClr val="000000"/>
                          </a:solidFill>
                          <a:latin typeface="Raleway Bold"/>
                        </a:rPr>
                        <a:t>Precision </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dirty="0">
                          <a:solidFill>
                            <a:srgbClr val="000000"/>
                          </a:solidFill>
                          <a:latin typeface="Raleway Bold"/>
                        </a:rPr>
                        <a:t>Recall  </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dirty="0">
                          <a:solidFill>
                            <a:srgbClr val="000000"/>
                          </a:solidFill>
                          <a:latin typeface="Raleway Bold"/>
                        </a:rPr>
                        <a:t>F1 Score</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28000">
                <a:tc>
                  <a:txBody>
                    <a:bodyPr/>
                    <a:lstStyle/>
                    <a:p>
                      <a:pPr algn="ctr">
                        <a:lnSpc>
                          <a:spcPts val="2800"/>
                        </a:lnSpc>
                        <a:defRPr/>
                      </a:pPr>
                      <a:r>
                        <a:rPr lang="en-US" sz="3200" dirty="0">
                          <a:solidFill>
                            <a:srgbClr val="000000"/>
                          </a:solidFill>
                          <a:latin typeface="Raleway"/>
                        </a:rPr>
                        <a:t>0.985</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a:solidFill>
                            <a:srgbClr val="000000"/>
                          </a:solidFill>
                          <a:latin typeface="Raleway"/>
                        </a:rPr>
                        <a:t>0.98</a:t>
                      </a:r>
                      <a:endParaRPr lang="en-US" sz="32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dirty="0">
                          <a:solidFill>
                            <a:srgbClr val="000000"/>
                          </a:solidFill>
                          <a:latin typeface="Raleway"/>
                        </a:rPr>
                        <a:t>0.9898</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3200" dirty="0">
                          <a:solidFill>
                            <a:srgbClr val="000000"/>
                          </a:solidFill>
                          <a:latin typeface="Raleway"/>
                        </a:rPr>
                        <a:t>0.9848</a:t>
                      </a:r>
                      <a:endParaRPr lang="en-US" sz="32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5"/>
          <p:cNvSpPr txBox="1"/>
          <p:nvPr/>
        </p:nvSpPr>
        <p:spPr>
          <a:xfrm>
            <a:off x="4192891" y="414337"/>
            <a:ext cx="9387834" cy="1219200"/>
          </a:xfrm>
          <a:prstGeom prst="rect">
            <a:avLst/>
          </a:prstGeom>
        </p:spPr>
        <p:txBody>
          <a:bodyPr lIns="0" tIns="0" rIns="0" bIns="0" rtlCol="0" anchor="t">
            <a:spAutoFit/>
          </a:bodyPr>
          <a:lstStyle/>
          <a:p>
            <a:pPr algn="l">
              <a:lnSpc>
                <a:spcPts val="9600"/>
              </a:lnSpc>
            </a:pPr>
            <a:r>
              <a:rPr lang="en-US" sz="8000">
                <a:solidFill>
                  <a:srgbClr val="273384"/>
                </a:solidFill>
                <a:latin typeface="Eczar Bold"/>
              </a:rPr>
              <a:t>Results - SS-STFT</a:t>
            </a:r>
          </a:p>
        </p:txBody>
      </p:sp>
      <p:sp>
        <p:nvSpPr>
          <p:cNvPr id="6" name="Freeform 5">
            <a:extLst>
              <a:ext uri="{FF2B5EF4-FFF2-40B4-BE49-F238E27FC236}">
                <a16:creationId xmlns:a16="http://schemas.microsoft.com/office/drawing/2014/main" id="{18EEE6FB-097D-46A9-BAC2-82C8F3745644}"/>
              </a:ext>
            </a:extLst>
          </p:cNvPr>
          <p:cNvSpPr/>
          <p:nvPr/>
        </p:nvSpPr>
        <p:spPr>
          <a:xfrm>
            <a:off x="10346264" y="2162027"/>
            <a:ext cx="7303561" cy="5962945"/>
          </a:xfrm>
          <a:custGeom>
            <a:avLst/>
            <a:gdLst/>
            <a:ahLst/>
            <a:cxnLst/>
            <a:rect l="l" t="t" r="r" b="b"/>
            <a:pathLst>
              <a:path w="7303561" h="5962945">
                <a:moveTo>
                  <a:pt x="0" y="0"/>
                </a:moveTo>
                <a:lnTo>
                  <a:pt x="7303560" y="0"/>
                </a:lnTo>
                <a:lnTo>
                  <a:pt x="7303560" y="5962945"/>
                </a:lnTo>
                <a:lnTo>
                  <a:pt x="0" y="5962945"/>
                </a:lnTo>
                <a:lnTo>
                  <a:pt x="0" y="0"/>
                </a:lnTo>
                <a:close/>
              </a:path>
            </a:pathLst>
          </a:custGeom>
          <a:blipFill>
            <a:blip r:embed="rId3"/>
            <a:stretch>
              <a:fillRect/>
            </a:stretch>
          </a:blipFill>
        </p:spPr>
      </p:sp>
      <p:sp>
        <p:nvSpPr>
          <p:cNvPr id="7" name="TextBox 8">
            <a:extLst>
              <a:ext uri="{FF2B5EF4-FFF2-40B4-BE49-F238E27FC236}">
                <a16:creationId xmlns:a16="http://schemas.microsoft.com/office/drawing/2014/main" id="{CF3FB459-AE11-4B5F-88E9-F54D0315AAA2}"/>
              </a:ext>
            </a:extLst>
          </p:cNvPr>
          <p:cNvSpPr txBox="1"/>
          <p:nvPr/>
        </p:nvSpPr>
        <p:spPr>
          <a:xfrm>
            <a:off x="6144758" y="8789601"/>
            <a:ext cx="13374229" cy="565924"/>
          </a:xfrm>
          <a:prstGeom prst="rect">
            <a:avLst/>
          </a:prstGeom>
        </p:spPr>
        <p:txBody>
          <a:bodyPr lIns="0" tIns="0" rIns="0" bIns="0" rtlCol="0" anchor="t">
            <a:spAutoFit/>
          </a:bodyPr>
          <a:lstStyle/>
          <a:p>
            <a:pPr algn="ctr">
              <a:lnSpc>
                <a:spcPts val="4759"/>
              </a:lnSpc>
            </a:pPr>
            <a:r>
              <a:rPr lang="en-US" sz="3399" dirty="0">
                <a:solidFill>
                  <a:srgbClr val="000000"/>
                </a:solidFill>
                <a:latin typeface="Raleway Bold"/>
              </a:rPr>
              <a:t>Confusion matrix of 2D-CNN with SS-STFT as input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198901" y="1352346"/>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grpSp>
        <p:nvGrpSpPr>
          <p:cNvPr id="4" name="Group 4"/>
          <p:cNvGrpSpPr/>
          <p:nvPr/>
        </p:nvGrpSpPr>
        <p:grpSpPr>
          <a:xfrm>
            <a:off x="12869774" y="1794961"/>
            <a:ext cx="2746251" cy="3409462"/>
            <a:chOff x="0" y="0"/>
            <a:chExt cx="7669709" cy="9521917"/>
          </a:xfrm>
        </p:grpSpPr>
        <p:sp>
          <p:nvSpPr>
            <p:cNvPr id="5" name="Freeform 5"/>
            <p:cNvSpPr/>
            <p:nvPr/>
          </p:nvSpPr>
          <p:spPr>
            <a:xfrm>
              <a:off x="0" y="0"/>
              <a:ext cx="7669657" cy="9521899"/>
            </a:xfrm>
            <a:custGeom>
              <a:avLst/>
              <a:gdLst/>
              <a:ahLst/>
              <a:cxnLst/>
              <a:rect l="l" t="t" r="r" b="b"/>
              <a:pathLst>
                <a:path w="7669657" h="9521899">
                  <a:moveTo>
                    <a:pt x="0" y="0"/>
                  </a:moveTo>
                  <a:lnTo>
                    <a:pt x="7669657" y="0"/>
                  </a:lnTo>
                  <a:lnTo>
                    <a:pt x="7669657" y="9521899"/>
                  </a:lnTo>
                  <a:lnTo>
                    <a:pt x="0" y="9521899"/>
                  </a:lnTo>
                  <a:lnTo>
                    <a:pt x="0" y="0"/>
                  </a:lnTo>
                  <a:close/>
                </a:path>
              </a:pathLst>
            </a:custGeom>
            <a:blipFill>
              <a:blip r:embed="rId3"/>
              <a:stretch>
                <a:fillRect l="-514" r="-514"/>
              </a:stretch>
            </a:blipFill>
          </p:spPr>
        </p:sp>
      </p:grpSp>
      <p:sp>
        <p:nvSpPr>
          <p:cNvPr id="6" name="Freeform 6"/>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366737" y="6045152"/>
            <a:ext cx="6144023" cy="3236851"/>
            <a:chOff x="0" y="0"/>
            <a:chExt cx="8192031" cy="4315801"/>
          </a:xfrm>
        </p:grpSpPr>
        <p:sp>
          <p:nvSpPr>
            <p:cNvPr id="8" name="Freeform 8"/>
            <p:cNvSpPr/>
            <p:nvPr/>
          </p:nvSpPr>
          <p:spPr>
            <a:xfrm>
              <a:off x="0" y="0"/>
              <a:ext cx="8192008" cy="4315841"/>
            </a:xfrm>
            <a:custGeom>
              <a:avLst/>
              <a:gdLst/>
              <a:ahLst/>
              <a:cxnLst/>
              <a:rect l="l" t="t" r="r" b="b"/>
              <a:pathLst>
                <a:path w="8192008" h="4315841">
                  <a:moveTo>
                    <a:pt x="0" y="0"/>
                  </a:moveTo>
                  <a:lnTo>
                    <a:pt x="8192008" y="0"/>
                  </a:lnTo>
                  <a:lnTo>
                    <a:pt x="8192008" y="4315841"/>
                  </a:lnTo>
                  <a:lnTo>
                    <a:pt x="0" y="4315841"/>
                  </a:lnTo>
                  <a:lnTo>
                    <a:pt x="0" y="0"/>
                  </a:lnTo>
                  <a:close/>
                </a:path>
              </a:pathLst>
            </a:custGeom>
            <a:blipFill>
              <a:blip r:embed="rId6"/>
              <a:stretch>
                <a:fillRect/>
              </a:stretch>
            </a:blipFill>
          </p:spPr>
        </p:sp>
      </p:grpSp>
      <p:sp>
        <p:nvSpPr>
          <p:cNvPr id="9" name="TextBox 9"/>
          <p:cNvSpPr txBox="1"/>
          <p:nvPr/>
        </p:nvSpPr>
        <p:spPr>
          <a:xfrm>
            <a:off x="1019175" y="1756861"/>
            <a:ext cx="9826501" cy="6468759"/>
          </a:xfrm>
          <a:prstGeom prst="rect">
            <a:avLst/>
          </a:prstGeom>
        </p:spPr>
        <p:txBody>
          <a:bodyPr lIns="0" tIns="0" rIns="0" bIns="0" rtlCol="0" anchor="t">
            <a:spAutoFit/>
          </a:bodyPr>
          <a:lstStyle/>
          <a:p>
            <a:pPr marL="819152" lvl="3" indent="-204788" algn="just">
              <a:lnSpc>
                <a:spcPts val="3900"/>
              </a:lnSpc>
              <a:buFont typeface="Arial"/>
              <a:buChar char="￭"/>
            </a:pPr>
            <a:r>
              <a:rPr lang="en-US" sz="3000" dirty="0">
                <a:solidFill>
                  <a:srgbClr val="000000"/>
                </a:solidFill>
                <a:latin typeface="Raleway"/>
              </a:rPr>
              <a:t>. Human activity recognition (HAR) has emerged powerful for applications in healthcare, fitness monitoring, and human-computer interaction (HCI)</a:t>
            </a:r>
          </a:p>
          <a:p>
            <a:pPr algn="just">
              <a:lnSpc>
                <a:spcPts val="3900"/>
              </a:lnSpc>
            </a:pPr>
            <a:endParaRPr lang="en-US" sz="3000" dirty="0">
              <a:solidFill>
                <a:srgbClr val="000000"/>
              </a:solidFill>
              <a:latin typeface="Raleway"/>
            </a:endParaRPr>
          </a:p>
          <a:p>
            <a:pPr marL="819152" lvl="3" indent="-204788" algn="just">
              <a:lnSpc>
                <a:spcPts val="3900"/>
              </a:lnSpc>
              <a:buFont typeface="Arial"/>
              <a:buChar char="￭"/>
            </a:pPr>
            <a:r>
              <a:rPr lang="en-US" sz="3000" dirty="0">
                <a:solidFill>
                  <a:srgbClr val="000000"/>
                </a:solidFill>
                <a:latin typeface="Raleway"/>
              </a:rPr>
              <a:t>The identification of activities inducing strain on the muscular system can be accomplished through the analysis of diverse muscle signals such as </a:t>
            </a:r>
            <a:r>
              <a:rPr lang="en-US" sz="3000" dirty="0">
                <a:solidFill>
                  <a:srgbClr val="000000"/>
                </a:solidFill>
                <a:latin typeface="Raleway Bold"/>
              </a:rPr>
              <a:t>MMG and EMG.</a:t>
            </a:r>
          </a:p>
          <a:p>
            <a:pPr algn="just">
              <a:lnSpc>
                <a:spcPts val="3900"/>
              </a:lnSpc>
            </a:pPr>
            <a:endParaRPr lang="en-US" sz="3000" dirty="0">
              <a:solidFill>
                <a:srgbClr val="000000"/>
              </a:solidFill>
              <a:latin typeface="Raleway Bold"/>
            </a:endParaRPr>
          </a:p>
          <a:p>
            <a:pPr marL="819151" lvl="3" indent="-204788" algn="just">
              <a:lnSpc>
                <a:spcPts val="3900"/>
              </a:lnSpc>
              <a:buFont typeface="Arial"/>
              <a:buChar char="￭"/>
            </a:pPr>
            <a:r>
              <a:rPr lang="en-US" sz="3000" dirty="0">
                <a:solidFill>
                  <a:srgbClr val="000000"/>
                </a:solidFill>
                <a:latin typeface="Raleway"/>
              </a:rPr>
              <a:t>Out of which </a:t>
            </a:r>
            <a:r>
              <a:rPr lang="en-US" sz="3000" dirty="0">
                <a:solidFill>
                  <a:srgbClr val="000000"/>
                </a:solidFill>
                <a:latin typeface="Raleway Bold"/>
              </a:rPr>
              <a:t>surface EMG which is a non invasive</a:t>
            </a:r>
            <a:r>
              <a:rPr lang="en-US" sz="3000" dirty="0">
                <a:solidFill>
                  <a:srgbClr val="000000"/>
                </a:solidFill>
                <a:latin typeface="Raleway"/>
              </a:rPr>
              <a:t> method, where in electrical activity of muscles is measured by placing an electrode on the skin above the muscle of interest</a:t>
            </a:r>
          </a:p>
        </p:txBody>
      </p:sp>
      <p:sp>
        <p:nvSpPr>
          <p:cNvPr id="10" name="TextBox 10"/>
          <p:cNvSpPr txBox="1"/>
          <p:nvPr/>
        </p:nvSpPr>
        <p:spPr>
          <a:xfrm>
            <a:off x="5775995" y="215950"/>
            <a:ext cx="6797005" cy="1422350"/>
          </a:xfrm>
          <a:prstGeom prst="rect">
            <a:avLst/>
          </a:prstGeom>
        </p:spPr>
        <p:txBody>
          <a:bodyPr lIns="0" tIns="0" rIns="0" bIns="0" rtlCol="0" anchor="t">
            <a:spAutoFit/>
          </a:bodyPr>
          <a:lstStyle/>
          <a:p>
            <a:pPr algn="ctr">
              <a:lnSpc>
                <a:spcPts val="10160"/>
              </a:lnSpc>
            </a:pPr>
            <a:r>
              <a:rPr lang="en-US" sz="8000">
                <a:solidFill>
                  <a:srgbClr val="273384"/>
                </a:solidFill>
                <a:latin typeface="Eczar Bold"/>
              </a:rPr>
              <a:t>Introduction </a:t>
            </a:r>
          </a:p>
        </p:txBody>
      </p:sp>
      <p:sp>
        <p:nvSpPr>
          <p:cNvPr id="11" name="TextBox 11"/>
          <p:cNvSpPr txBox="1"/>
          <p:nvPr/>
        </p:nvSpPr>
        <p:spPr>
          <a:xfrm>
            <a:off x="15560040" y="541020"/>
            <a:ext cx="1950720" cy="349885"/>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3</a:t>
            </a:r>
          </a:p>
        </p:txBody>
      </p:sp>
      <p:sp>
        <p:nvSpPr>
          <p:cNvPr id="12" name="TextBox 12"/>
          <p:cNvSpPr txBox="1"/>
          <p:nvPr/>
        </p:nvSpPr>
        <p:spPr>
          <a:xfrm>
            <a:off x="11175064" y="5414835"/>
            <a:ext cx="6135671" cy="276225"/>
          </a:xfrm>
          <a:prstGeom prst="rect">
            <a:avLst/>
          </a:prstGeom>
        </p:spPr>
        <p:txBody>
          <a:bodyPr lIns="0" tIns="0" rIns="0" bIns="0" rtlCol="0" anchor="t">
            <a:spAutoFit/>
          </a:bodyPr>
          <a:lstStyle/>
          <a:p>
            <a:pPr algn="ctr">
              <a:lnSpc>
                <a:spcPts val="2160"/>
              </a:lnSpc>
            </a:pPr>
            <a:r>
              <a:rPr lang="en-US" sz="1800">
                <a:solidFill>
                  <a:srgbClr val="000000"/>
                </a:solidFill>
                <a:latin typeface="Raleway"/>
              </a:rPr>
              <a:t>Various recognizable activities</a:t>
            </a:r>
          </a:p>
        </p:txBody>
      </p:sp>
      <p:sp>
        <p:nvSpPr>
          <p:cNvPr id="13" name="TextBox 13"/>
          <p:cNvSpPr txBox="1"/>
          <p:nvPr/>
        </p:nvSpPr>
        <p:spPr>
          <a:xfrm>
            <a:off x="11366737" y="9434403"/>
            <a:ext cx="6135671" cy="285750"/>
          </a:xfrm>
          <a:prstGeom prst="rect">
            <a:avLst/>
          </a:prstGeom>
        </p:spPr>
        <p:txBody>
          <a:bodyPr lIns="0" tIns="0" rIns="0" bIns="0" rtlCol="0" anchor="t">
            <a:spAutoFit/>
          </a:bodyPr>
          <a:lstStyle/>
          <a:p>
            <a:pPr algn="ctr">
              <a:lnSpc>
                <a:spcPts val="2160"/>
              </a:lnSpc>
            </a:pPr>
            <a:r>
              <a:rPr lang="en-US" sz="1800">
                <a:solidFill>
                  <a:srgbClr val="000000"/>
                </a:solidFill>
                <a:latin typeface="Raleway"/>
              </a:rPr>
              <a:t>EMG Signal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2306133" y="1601693"/>
            <a:ext cx="13920008" cy="216439"/>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Freeform 4"/>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6701" y="2073114"/>
            <a:ext cx="14934597" cy="6140772"/>
          </a:xfrm>
          <a:custGeom>
            <a:avLst/>
            <a:gdLst/>
            <a:ahLst/>
            <a:cxnLst/>
            <a:rect l="l" t="t" r="r" b="b"/>
            <a:pathLst>
              <a:path w="14934597" h="6140772">
                <a:moveTo>
                  <a:pt x="0" y="0"/>
                </a:moveTo>
                <a:lnTo>
                  <a:pt x="14934598" y="0"/>
                </a:lnTo>
                <a:lnTo>
                  <a:pt x="14934598" y="6140772"/>
                </a:lnTo>
                <a:lnTo>
                  <a:pt x="0" y="6140772"/>
                </a:lnTo>
                <a:lnTo>
                  <a:pt x="0" y="0"/>
                </a:lnTo>
                <a:close/>
              </a:path>
            </a:pathLst>
          </a:custGeom>
          <a:blipFill>
            <a:blip r:embed="rId5"/>
            <a:stretch>
              <a:fillRect/>
            </a:stretch>
          </a:blipFill>
        </p:spPr>
      </p:sp>
      <p:sp>
        <p:nvSpPr>
          <p:cNvPr id="6" name="TextBox 6"/>
          <p:cNvSpPr txBox="1"/>
          <p:nvPr/>
        </p:nvSpPr>
        <p:spPr>
          <a:xfrm>
            <a:off x="2306133" y="476250"/>
            <a:ext cx="14426824" cy="1104900"/>
          </a:xfrm>
          <a:prstGeom prst="rect">
            <a:avLst/>
          </a:prstGeom>
        </p:spPr>
        <p:txBody>
          <a:bodyPr lIns="0" tIns="0" rIns="0" bIns="0" rtlCol="0" anchor="t">
            <a:spAutoFit/>
          </a:bodyPr>
          <a:lstStyle/>
          <a:p>
            <a:pPr algn="l">
              <a:lnSpc>
                <a:spcPts val="8760"/>
              </a:lnSpc>
            </a:pPr>
            <a:r>
              <a:rPr lang="en-US" sz="7300" dirty="0">
                <a:solidFill>
                  <a:srgbClr val="273384"/>
                </a:solidFill>
                <a:latin typeface="Eczar Bold"/>
              </a:rPr>
              <a:t>Results SS-STFT images  input </a:t>
            </a:r>
          </a:p>
        </p:txBody>
      </p:sp>
      <p:sp>
        <p:nvSpPr>
          <p:cNvPr id="7" name="TextBox 7"/>
          <p:cNvSpPr txBox="1"/>
          <p:nvPr/>
        </p:nvSpPr>
        <p:spPr>
          <a:xfrm>
            <a:off x="15560040" y="541020"/>
            <a:ext cx="1950720" cy="585942"/>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23</a:t>
            </a:r>
          </a:p>
          <a:p>
            <a:pPr algn="r">
              <a:lnSpc>
                <a:spcPts val="2160"/>
              </a:lnSpc>
            </a:pPr>
            <a:endParaRPr lang="en-US" sz="1800">
              <a:solidFill>
                <a:srgbClr val="898989"/>
              </a:solidFill>
              <a:latin typeface="Times New Roman"/>
            </a:endParaRPr>
          </a:p>
        </p:txBody>
      </p:sp>
      <p:sp>
        <p:nvSpPr>
          <p:cNvPr id="8" name="TextBox 8"/>
          <p:cNvSpPr txBox="1"/>
          <p:nvPr/>
        </p:nvSpPr>
        <p:spPr>
          <a:xfrm>
            <a:off x="3389772" y="8423436"/>
            <a:ext cx="4603153" cy="772795"/>
          </a:xfrm>
          <a:prstGeom prst="rect">
            <a:avLst/>
          </a:prstGeom>
        </p:spPr>
        <p:txBody>
          <a:bodyPr lIns="0" tIns="0" rIns="0" bIns="0" rtlCol="0" anchor="t">
            <a:spAutoFit/>
          </a:bodyPr>
          <a:lstStyle/>
          <a:p>
            <a:pPr algn="ctr">
              <a:lnSpc>
                <a:spcPts val="3079"/>
              </a:lnSpc>
            </a:pPr>
            <a:r>
              <a:rPr lang="en-US" sz="2199">
                <a:solidFill>
                  <a:srgbClr val="000000"/>
                </a:solidFill>
                <a:latin typeface="Raleway Bold"/>
              </a:rPr>
              <a:t>Training and Testing accuracy per epoch</a:t>
            </a:r>
          </a:p>
        </p:txBody>
      </p:sp>
      <p:sp>
        <p:nvSpPr>
          <p:cNvPr id="9" name="TextBox 9"/>
          <p:cNvSpPr txBox="1"/>
          <p:nvPr/>
        </p:nvSpPr>
        <p:spPr>
          <a:xfrm>
            <a:off x="10955200" y="8423436"/>
            <a:ext cx="4384256" cy="772795"/>
          </a:xfrm>
          <a:prstGeom prst="rect">
            <a:avLst/>
          </a:prstGeom>
        </p:spPr>
        <p:txBody>
          <a:bodyPr lIns="0" tIns="0" rIns="0" bIns="0" rtlCol="0" anchor="t">
            <a:spAutoFit/>
          </a:bodyPr>
          <a:lstStyle/>
          <a:p>
            <a:pPr algn="ctr">
              <a:lnSpc>
                <a:spcPts val="3079"/>
              </a:lnSpc>
            </a:pPr>
            <a:r>
              <a:rPr lang="en-US" sz="2199">
                <a:solidFill>
                  <a:srgbClr val="000000"/>
                </a:solidFill>
                <a:latin typeface="Raleway Bold"/>
              </a:rPr>
              <a:t>Training and Testing Loss per epoch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697200" y="715344"/>
            <a:ext cx="1950720" cy="585942"/>
          </a:xfrm>
          <a:prstGeom prst="rect">
            <a:avLst/>
          </a:prstGeom>
        </p:spPr>
        <p:txBody>
          <a:bodyPr lIns="0" tIns="0" rIns="0" bIns="0" rtlCol="0" anchor="t">
            <a:spAutoFit/>
          </a:bodyPr>
          <a:lstStyle/>
          <a:p>
            <a:pPr algn="r">
              <a:lnSpc>
                <a:spcPts val="2160"/>
              </a:lnSpc>
            </a:pPr>
            <a:r>
              <a:rPr lang="en-US" sz="1800">
                <a:solidFill>
                  <a:srgbClr val="000000"/>
                </a:solidFill>
                <a:latin typeface="Times New Roman"/>
              </a:rPr>
              <a:t>27</a:t>
            </a:r>
          </a:p>
          <a:p>
            <a:pPr algn="r">
              <a:lnSpc>
                <a:spcPts val="2160"/>
              </a:lnSpc>
            </a:pPr>
            <a:endParaRPr lang="en-US" sz="1800">
              <a:solidFill>
                <a:srgbClr val="000000"/>
              </a:solidFill>
              <a:latin typeface="Times New Roman"/>
            </a:endParaRPr>
          </a:p>
        </p:txBody>
      </p:sp>
      <p:sp>
        <p:nvSpPr>
          <p:cNvPr id="4" name="TextBox 4"/>
          <p:cNvSpPr txBox="1"/>
          <p:nvPr/>
        </p:nvSpPr>
        <p:spPr>
          <a:xfrm>
            <a:off x="1028700" y="2138362"/>
            <a:ext cx="16230600" cy="7505324"/>
          </a:xfrm>
          <a:prstGeom prst="rect">
            <a:avLst/>
          </a:prstGeom>
        </p:spPr>
        <p:txBody>
          <a:bodyPr lIns="0" tIns="0" rIns="0" bIns="0" rtlCol="0" anchor="t">
            <a:spAutoFit/>
          </a:bodyPr>
          <a:lstStyle/>
          <a:p>
            <a:pPr marL="457200" indent="-457200" algn="just">
              <a:lnSpc>
                <a:spcPct val="150000"/>
              </a:lnSpc>
              <a:spcAft>
                <a:spcPts val="800"/>
              </a:spcAft>
              <a:buFont typeface="Arial" panose="020B0604020202020204" pitchFamily="34" charset="0"/>
              <a:buChar char="•"/>
            </a:pPr>
            <a:r>
              <a:rPr lang="en-IN" sz="3200" dirty="0">
                <a:effectLst/>
                <a:latin typeface="Raleway" pitchFamily="2" charset="0"/>
                <a:ea typeface="Times New Roman" panose="02020603050405020304" pitchFamily="18" charset="0"/>
              </a:rPr>
              <a:t>for raw EMG data in sequential time series format CNN+LSTM model worked the best according to traditional Machine Learning approaches, with an accuracy of 91%. It combined the best parts of both the models, </a:t>
            </a:r>
            <a:endParaRPr lang="en-IN" sz="3200" dirty="0">
              <a:effectLst/>
              <a:latin typeface="Raleway" pitchFamily="2" charset="0"/>
              <a:ea typeface="Calibri" panose="020F0502020204030204" pitchFamily="34" charset="0"/>
            </a:endParaRPr>
          </a:p>
          <a:p>
            <a:pPr marL="457200" indent="-457200" algn="just">
              <a:lnSpc>
                <a:spcPct val="150000"/>
              </a:lnSpc>
              <a:spcAft>
                <a:spcPts val="800"/>
              </a:spcAft>
              <a:buFont typeface="Arial" panose="020B0604020202020204" pitchFamily="34" charset="0"/>
              <a:buChar char="•"/>
            </a:pPr>
            <a:r>
              <a:rPr lang="en-IN" sz="3200" dirty="0">
                <a:effectLst/>
                <a:latin typeface="Raleway" pitchFamily="2" charset="0"/>
                <a:ea typeface="Times New Roman" panose="02020603050405020304" pitchFamily="18" charset="0"/>
              </a:rPr>
              <a:t>Moving further we employed Transfer Learning models on both the EMG physical action dataset and EMG dataset in lower limb. </a:t>
            </a:r>
            <a:r>
              <a:rPr lang="en-IN" sz="3200" dirty="0" err="1">
                <a:effectLst/>
                <a:latin typeface="Raleway" pitchFamily="2" charset="0"/>
                <a:ea typeface="Times New Roman" panose="02020603050405020304" pitchFamily="18" charset="0"/>
              </a:rPr>
              <a:t>MobileNet</a:t>
            </a:r>
            <a:r>
              <a:rPr lang="en-IN" sz="3200" dirty="0">
                <a:effectLst/>
                <a:latin typeface="Raleway" pitchFamily="2" charset="0"/>
                <a:ea typeface="Times New Roman" panose="02020603050405020304" pitchFamily="18" charset="0"/>
              </a:rPr>
              <a:t> provided the best results with efficient, light weight and high accuracies on both the datasets without overfitting. The </a:t>
            </a:r>
            <a:r>
              <a:rPr lang="en-IN" sz="3200" dirty="0" err="1">
                <a:effectLst/>
                <a:latin typeface="Raleway" pitchFamily="2" charset="0"/>
                <a:ea typeface="Times New Roman" panose="02020603050405020304" pitchFamily="18" charset="0"/>
              </a:rPr>
              <a:t>MobileNet</a:t>
            </a:r>
            <a:r>
              <a:rPr lang="en-IN" sz="3200" dirty="0">
                <a:effectLst/>
                <a:latin typeface="Raleway" pitchFamily="2" charset="0"/>
                <a:ea typeface="Times New Roman" panose="02020603050405020304" pitchFamily="18" charset="0"/>
              </a:rPr>
              <a:t> + CNN model gave an accuracy of 97.34%. </a:t>
            </a:r>
            <a:endParaRPr lang="en-IN" sz="3200" dirty="0">
              <a:effectLst/>
              <a:latin typeface="Raleway" pitchFamily="2" charset="0"/>
              <a:ea typeface="Calibri" panose="020F0502020204030204" pitchFamily="34" charset="0"/>
            </a:endParaRPr>
          </a:p>
          <a:p>
            <a:pPr marL="457200" indent="-457200" algn="just">
              <a:lnSpc>
                <a:spcPct val="150000"/>
              </a:lnSpc>
              <a:spcAft>
                <a:spcPts val="800"/>
              </a:spcAft>
              <a:buFont typeface="Arial" panose="020B0604020202020204" pitchFamily="34" charset="0"/>
              <a:buChar char="•"/>
            </a:pPr>
            <a:r>
              <a:rPr lang="en-IN" sz="3200" dirty="0">
                <a:effectLst/>
                <a:latin typeface="Raleway" pitchFamily="2" charset="0"/>
                <a:ea typeface="Times New Roman" panose="02020603050405020304" pitchFamily="18" charset="0"/>
              </a:rPr>
              <a:t>The combination of STFT+SS+CNN produced the most promising results for lower limb muscle activity analysis through sEMG signals, achieving an impressive 98.56% accuracy on the dataset. </a:t>
            </a:r>
            <a:endParaRPr lang="en-US" sz="3200" dirty="0">
              <a:solidFill>
                <a:srgbClr val="000000"/>
              </a:solidFill>
              <a:latin typeface="Raleway" pitchFamily="2" charset="0"/>
            </a:endParaRPr>
          </a:p>
        </p:txBody>
      </p:sp>
      <p:grpSp>
        <p:nvGrpSpPr>
          <p:cNvPr id="6" name="Group 2">
            <a:extLst>
              <a:ext uri="{FF2B5EF4-FFF2-40B4-BE49-F238E27FC236}">
                <a16:creationId xmlns:a16="http://schemas.microsoft.com/office/drawing/2014/main" id="{C0115247-AE9C-4E40-89F0-95BE4401CF0A}"/>
              </a:ext>
            </a:extLst>
          </p:cNvPr>
          <p:cNvGrpSpPr/>
          <p:nvPr/>
        </p:nvGrpSpPr>
        <p:grpSpPr>
          <a:xfrm>
            <a:off x="2306133" y="1601693"/>
            <a:ext cx="13920008" cy="216439"/>
            <a:chOff x="0" y="0"/>
            <a:chExt cx="10520172" cy="163576"/>
          </a:xfrm>
        </p:grpSpPr>
        <p:sp>
          <p:nvSpPr>
            <p:cNvPr id="7" name="Freeform 3">
              <a:extLst>
                <a:ext uri="{FF2B5EF4-FFF2-40B4-BE49-F238E27FC236}">
                  <a16:creationId xmlns:a16="http://schemas.microsoft.com/office/drawing/2014/main" id="{B1013E62-AF91-4646-A9EA-7E3DEBF4BC8F}"/>
                </a:ext>
              </a:extLst>
            </p:cNvPr>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l="-292" r="-292"/>
              </a:stretch>
            </a:blipFill>
          </p:spPr>
        </p:sp>
      </p:grpSp>
      <p:sp>
        <p:nvSpPr>
          <p:cNvPr id="8" name="TextBox 6">
            <a:extLst>
              <a:ext uri="{FF2B5EF4-FFF2-40B4-BE49-F238E27FC236}">
                <a16:creationId xmlns:a16="http://schemas.microsoft.com/office/drawing/2014/main" id="{95EF36EF-A291-47F2-B03D-1AC1D9A9BFFB}"/>
              </a:ext>
            </a:extLst>
          </p:cNvPr>
          <p:cNvSpPr txBox="1"/>
          <p:nvPr/>
        </p:nvSpPr>
        <p:spPr>
          <a:xfrm>
            <a:off x="2306133" y="476250"/>
            <a:ext cx="14426824" cy="1128514"/>
          </a:xfrm>
          <a:prstGeom prst="rect">
            <a:avLst/>
          </a:prstGeom>
        </p:spPr>
        <p:txBody>
          <a:bodyPr lIns="0" tIns="0" rIns="0" bIns="0" rtlCol="0" anchor="t">
            <a:spAutoFit/>
          </a:bodyPr>
          <a:lstStyle/>
          <a:p>
            <a:pPr algn="ctr">
              <a:lnSpc>
                <a:spcPts val="8760"/>
              </a:lnSpc>
            </a:pPr>
            <a:r>
              <a:rPr lang="en-US" sz="7300" dirty="0">
                <a:solidFill>
                  <a:srgbClr val="273384"/>
                </a:solidFill>
                <a:latin typeface="Eczar Bold"/>
              </a:rPr>
              <a:t>Conclusion</a:t>
            </a:r>
          </a:p>
        </p:txBody>
      </p:sp>
    </p:spTree>
    <p:extLst>
      <p:ext uri="{BB962C8B-B14F-4D97-AF65-F5344CB8AC3E}">
        <p14:creationId xmlns:p14="http://schemas.microsoft.com/office/powerpoint/2010/main" val="3902395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697200" y="715344"/>
            <a:ext cx="1950720" cy="585942"/>
          </a:xfrm>
          <a:prstGeom prst="rect">
            <a:avLst/>
          </a:prstGeom>
        </p:spPr>
        <p:txBody>
          <a:bodyPr lIns="0" tIns="0" rIns="0" bIns="0" rtlCol="0" anchor="t">
            <a:spAutoFit/>
          </a:bodyPr>
          <a:lstStyle/>
          <a:p>
            <a:pPr algn="r">
              <a:lnSpc>
                <a:spcPts val="2160"/>
              </a:lnSpc>
            </a:pPr>
            <a:r>
              <a:rPr lang="en-US" sz="1800">
                <a:solidFill>
                  <a:srgbClr val="000000"/>
                </a:solidFill>
                <a:latin typeface="Times New Roman"/>
              </a:rPr>
              <a:t>27</a:t>
            </a:r>
          </a:p>
          <a:p>
            <a:pPr algn="r">
              <a:lnSpc>
                <a:spcPts val="2160"/>
              </a:lnSpc>
            </a:pPr>
            <a:endParaRPr lang="en-US" sz="1800">
              <a:solidFill>
                <a:srgbClr val="000000"/>
              </a:solidFill>
              <a:latin typeface="Times New Roman"/>
            </a:endParaRPr>
          </a:p>
        </p:txBody>
      </p:sp>
      <p:sp>
        <p:nvSpPr>
          <p:cNvPr id="4" name="TextBox 4"/>
          <p:cNvSpPr txBox="1"/>
          <p:nvPr/>
        </p:nvSpPr>
        <p:spPr>
          <a:xfrm>
            <a:off x="1028700" y="2138362"/>
            <a:ext cx="16230600" cy="6609117"/>
          </a:xfrm>
          <a:prstGeom prst="rect">
            <a:avLst/>
          </a:prstGeom>
        </p:spPr>
        <p:txBody>
          <a:bodyPr lIns="0" tIns="0" rIns="0" bIns="0" rtlCol="0" anchor="t">
            <a:spAutoFit/>
          </a:bodyPr>
          <a:lstStyle/>
          <a:p>
            <a:pPr marL="1173734" lvl="3" indent="-457200" algn="just">
              <a:lnSpc>
                <a:spcPts val="5249"/>
              </a:lnSpc>
              <a:buFont typeface="Arial" panose="020B0604020202020204" pitchFamily="34" charset="0"/>
              <a:buChar char="•"/>
            </a:pPr>
            <a:r>
              <a:rPr lang="en-US" sz="3499" b="1" dirty="0">
                <a:solidFill>
                  <a:srgbClr val="000000"/>
                </a:solidFill>
                <a:latin typeface="Raleway" pitchFamily="2" charset="0"/>
              </a:rPr>
              <a:t>Real time data collection </a:t>
            </a:r>
          </a:p>
          <a:p>
            <a:pPr marL="716534" lvl="3" algn="just">
              <a:lnSpc>
                <a:spcPts val="5249"/>
              </a:lnSpc>
            </a:pPr>
            <a:r>
              <a:rPr lang="en-US" sz="3499" dirty="0">
                <a:solidFill>
                  <a:srgbClr val="000000"/>
                </a:solidFill>
                <a:latin typeface="Raleway" pitchFamily="2" charset="0"/>
              </a:rPr>
              <a:t>      - collection of real time EMG data form subjects with Sarcopenia from hospital to increase the prediction accuracy of the developed model. </a:t>
            </a:r>
          </a:p>
          <a:p>
            <a:pPr marL="1173734" lvl="3" indent="-457200" algn="just">
              <a:lnSpc>
                <a:spcPts val="5249"/>
              </a:lnSpc>
              <a:buFont typeface="Arial" panose="020B0604020202020204" pitchFamily="34" charset="0"/>
              <a:buChar char="•"/>
            </a:pPr>
            <a:r>
              <a:rPr lang="en-US" sz="3499" b="1" dirty="0">
                <a:solidFill>
                  <a:srgbClr val="000000"/>
                </a:solidFill>
                <a:latin typeface="Raleway" pitchFamily="2" charset="0"/>
              </a:rPr>
              <a:t>Denoising of EMG signal</a:t>
            </a:r>
          </a:p>
          <a:p>
            <a:pPr marL="716534" lvl="3" algn="just">
              <a:lnSpc>
                <a:spcPts val="5249"/>
              </a:lnSpc>
            </a:pPr>
            <a:r>
              <a:rPr lang="en-US" sz="3499" dirty="0">
                <a:solidFill>
                  <a:srgbClr val="000000"/>
                </a:solidFill>
                <a:latin typeface="Raleway" pitchFamily="2" charset="0"/>
              </a:rPr>
              <a:t>      - sEMG signals are susceptible to various noise sources, such as crosstalk from other bioelectrical signals (EEG, ECG) or equipment interference. </a:t>
            </a:r>
          </a:p>
          <a:p>
            <a:pPr marL="1173734" lvl="3" indent="-457200" algn="just">
              <a:lnSpc>
                <a:spcPts val="5249"/>
              </a:lnSpc>
              <a:buFont typeface="Arial" panose="020B0604020202020204" pitchFamily="34" charset="0"/>
              <a:buChar char="•"/>
            </a:pPr>
            <a:r>
              <a:rPr lang="en-US" sz="3499" b="1" dirty="0">
                <a:solidFill>
                  <a:srgbClr val="000000"/>
                </a:solidFill>
                <a:latin typeface="Raleway" pitchFamily="2" charset="0"/>
              </a:rPr>
              <a:t>Testing of computationally intensive transfer learning models</a:t>
            </a:r>
          </a:p>
          <a:p>
            <a:pPr marL="716534" lvl="3" algn="just">
              <a:lnSpc>
                <a:spcPts val="5249"/>
              </a:lnSpc>
            </a:pPr>
            <a:r>
              <a:rPr lang="en-US" sz="3499" dirty="0">
                <a:solidFill>
                  <a:srgbClr val="000000"/>
                </a:solidFill>
                <a:latin typeface="Raleway" pitchFamily="2" charset="0"/>
              </a:rPr>
              <a:t>      - exploring models with higher computational intensity could potentially lead to further performance gains.</a:t>
            </a:r>
          </a:p>
        </p:txBody>
      </p:sp>
      <p:grpSp>
        <p:nvGrpSpPr>
          <p:cNvPr id="6" name="Group 2">
            <a:extLst>
              <a:ext uri="{FF2B5EF4-FFF2-40B4-BE49-F238E27FC236}">
                <a16:creationId xmlns:a16="http://schemas.microsoft.com/office/drawing/2014/main" id="{A6FF634B-4FCC-42A0-B8A9-0B38D35F7C7B}"/>
              </a:ext>
            </a:extLst>
          </p:cNvPr>
          <p:cNvGrpSpPr/>
          <p:nvPr/>
        </p:nvGrpSpPr>
        <p:grpSpPr>
          <a:xfrm>
            <a:off x="2306133" y="1601693"/>
            <a:ext cx="13920008" cy="216439"/>
            <a:chOff x="0" y="0"/>
            <a:chExt cx="10520172" cy="163576"/>
          </a:xfrm>
        </p:grpSpPr>
        <p:sp>
          <p:nvSpPr>
            <p:cNvPr id="7" name="Freeform 3">
              <a:extLst>
                <a:ext uri="{FF2B5EF4-FFF2-40B4-BE49-F238E27FC236}">
                  <a16:creationId xmlns:a16="http://schemas.microsoft.com/office/drawing/2014/main" id="{9BB8EBB2-0ECC-4C00-9380-EF32C1E3CC82}"/>
                </a:ext>
              </a:extLst>
            </p:cNvPr>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4"/>
              <a:stretch>
                <a:fillRect l="-292" r="-292"/>
              </a:stretch>
            </a:blipFill>
          </p:spPr>
        </p:sp>
      </p:grpSp>
      <p:sp>
        <p:nvSpPr>
          <p:cNvPr id="8" name="TextBox 6">
            <a:extLst>
              <a:ext uri="{FF2B5EF4-FFF2-40B4-BE49-F238E27FC236}">
                <a16:creationId xmlns:a16="http://schemas.microsoft.com/office/drawing/2014/main" id="{55D6A44B-1D3E-4D97-8901-E80A6A343076}"/>
              </a:ext>
            </a:extLst>
          </p:cNvPr>
          <p:cNvSpPr txBox="1"/>
          <p:nvPr/>
        </p:nvSpPr>
        <p:spPr>
          <a:xfrm>
            <a:off x="2306133" y="476250"/>
            <a:ext cx="14426824" cy="1128514"/>
          </a:xfrm>
          <a:prstGeom prst="rect">
            <a:avLst/>
          </a:prstGeom>
        </p:spPr>
        <p:txBody>
          <a:bodyPr lIns="0" tIns="0" rIns="0" bIns="0" rtlCol="0" anchor="t">
            <a:spAutoFit/>
          </a:bodyPr>
          <a:lstStyle/>
          <a:p>
            <a:pPr algn="ctr">
              <a:lnSpc>
                <a:spcPts val="8760"/>
              </a:lnSpc>
            </a:pPr>
            <a:r>
              <a:rPr lang="en-US" sz="7300" dirty="0">
                <a:solidFill>
                  <a:srgbClr val="273384"/>
                </a:solidFill>
                <a:latin typeface="Eczar Bold"/>
              </a:rPr>
              <a:t>Future Scope</a:t>
            </a:r>
          </a:p>
        </p:txBody>
      </p:sp>
    </p:spTree>
    <p:extLst>
      <p:ext uri="{BB962C8B-B14F-4D97-AF65-F5344CB8AC3E}">
        <p14:creationId xmlns:p14="http://schemas.microsoft.com/office/powerpoint/2010/main" val="3245489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6457930" y="362820"/>
            <a:ext cx="5372140" cy="1247775"/>
          </a:xfrm>
          <a:prstGeom prst="rect">
            <a:avLst/>
          </a:prstGeom>
        </p:spPr>
        <p:txBody>
          <a:bodyPr lIns="0" tIns="0" rIns="0" bIns="0" rtlCol="0" anchor="t">
            <a:spAutoFit/>
          </a:bodyPr>
          <a:lstStyle/>
          <a:p>
            <a:pPr algn="just">
              <a:lnSpc>
                <a:spcPts val="9600"/>
              </a:lnSpc>
            </a:pPr>
            <a:r>
              <a:rPr lang="en-US" sz="8000">
                <a:solidFill>
                  <a:srgbClr val="273384"/>
                </a:solidFill>
                <a:latin typeface="Eczar Bold"/>
              </a:rPr>
              <a:t>References </a:t>
            </a:r>
          </a:p>
        </p:txBody>
      </p:sp>
      <p:sp>
        <p:nvSpPr>
          <p:cNvPr id="3" name="TextBox 3"/>
          <p:cNvSpPr txBox="1"/>
          <p:nvPr/>
        </p:nvSpPr>
        <p:spPr>
          <a:xfrm>
            <a:off x="2015280" y="7315855"/>
            <a:ext cx="15008566" cy="1341896"/>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K. Nurhanim, I. Elamvazuthi, L. I. Izhar, G. Capi and S. Su, "EMG Signals Classification on Human Activity Recognition using Machine Learning Algorithm," 2021 8th NAFOSTED Conference on Information and Computer Science (NICS), Hanoi, Vietnam, 2021, pp. 369-373, doi: 10.1109/NICS54270.2021.9701461.</a:t>
            </a:r>
          </a:p>
        </p:txBody>
      </p:sp>
      <p:sp>
        <p:nvSpPr>
          <p:cNvPr id="4" name="TextBox 4"/>
          <p:cNvSpPr txBox="1"/>
          <p:nvPr/>
        </p:nvSpPr>
        <p:spPr>
          <a:xfrm>
            <a:off x="1524000" y="7306330"/>
            <a:ext cx="15008566" cy="464220"/>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[4]</a:t>
            </a:r>
          </a:p>
        </p:txBody>
      </p:sp>
      <p:grpSp>
        <p:nvGrpSpPr>
          <p:cNvPr id="5" name="Group 5"/>
          <p:cNvGrpSpPr/>
          <p:nvPr/>
        </p:nvGrpSpPr>
        <p:grpSpPr>
          <a:xfrm>
            <a:off x="5198919" y="1485900"/>
            <a:ext cx="7890129" cy="122682"/>
            <a:chOff x="0" y="0"/>
            <a:chExt cx="10520172" cy="163576"/>
          </a:xfrm>
        </p:grpSpPr>
        <p:sp>
          <p:nvSpPr>
            <p:cNvPr id="6" name="Freeform 6"/>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7" name="Freeform 7"/>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5560040" y="541020"/>
            <a:ext cx="1950720" cy="349885"/>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29</a:t>
            </a:r>
          </a:p>
        </p:txBody>
      </p:sp>
      <p:sp>
        <p:nvSpPr>
          <p:cNvPr id="9" name="TextBox 9"/>
          <p:cNvSpPr txBox="1"/>
          <p:nvPr/>
        </p:nvSpPr>
        <p:spPr>
          <a:xfrm>
            <a:off x="2057400" y="4150246"/>
            <a:ext cx="15008566" cy="1336253"/>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A. Vijayvargiya, B. Singh, R. Kumar, U. Desai, and J. Hemanth, ‘Hybrid Deep Learning Approaches for sEMG Signal-Based Lower Limb Activity Recognition’, Mathematical Problems in Engineering, vol. 2022, p. 3321810, Nov. 2022.</a:t>
            </a:r>
          </a:p>
        </p:txBody>
      </p:sp>
      <p:sp>
        <p:nvSpPr>
          <p:cNvPr id="10" name="TextBox 10"/>
          <p:cNvSpPr txBox="1"/>
          <p:nvPr/>
        </p:nvSpPr>
        <p:spPr>
          <a:xfrm>
            <a:off x="1566120" y="4150246"/>
            <a:ext cx="15008566"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[2]</a:t>
            </a:r>
          </a:p>
        </p:txBody>
      </p:sp>
      <p:sp>
        <p:nvSpPr>
          <p:cNvPr id="11" name="TextBox 11"/>
          <p:cNvSpPr txBox="1"/>
          <p:nvPr/>
        </p:nvSpPr>
        <p:spPr>
          <a:xfrm>
            <a:off x="2103885" y="2562225"/>
            <a:ext cx="15031373" cy="1341896"/>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Demir, Fatih &amp; Bajaj, Varun &amp; Ince, Melih &amp; Taran, Sachin &amp; Sengur, Abdulkadir. (2019). Surface EMG signals and deep transfer learning-based physical action classification. Neural Computing and Applications. 31. 10.1007/s00521-019-04553-7. </a:t>
            </a:r>
          </a:p>
        </p:txBody>
      </p:sp>
      <p:sp>
        <p:nvSpPr>
          <p:cNvPr id="12" name="TextBox 12"/>
          <p:cNvSpPr txBox="1"/>
          <p:nvPr/>
        </p:nvSpPr>
        <p:spPr>
          <a:xfrm>
            <a:off x="1612605" y="2562225"/>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[1]</a:t>
            </a:r>
          </a:p>
        </p:txBody>
      </p:sp>
      <p:sp>
        <p:nvSpPr>
          <p:cNvPr id="13" name="TextBox 13"/>
          <p:cNvSpPr txBox="1"/>
          <p:nvPr/>
        </p:nvSpPr>
        <p:spPr>
          <a:xfrm>
            <a:off x="2031049" y="5732624"/>
            <a:ext cx="15031373" cy="1341896"/>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Vijayvargiya, Ankit &amp; Singh, Puneet &amp; Kumar, Rajesh &amp; Dey, Nilanjan. (2022). Hardware Implementation for Lower Limb Surface EMG Measurement and Analysis Using Explainable AI for Activity Recognition. IEEE Transactions on Instrumentation and Measurement. 71. 1-1. 10.1109/TIM.2022.3198443.</a:t>
            </a:r>
          </a:p>
        </p:txBody>
      </p:sp>
      <p:sp>
        <p:nvSpPr>
          <p:cNvPr id="14" name="TextBox 14"/>
          <p:cNvSpPr txBox="1"/>
          <p:nvPr/>
        </p:nvSpPr>
        <p:spPr>
          <a:xfrm>
            <a:off x="1539769" y="5694532"/>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29</a:t>
            </a:r>
          </a:p>
        </p:txBody>
      </p:sp>
      <p:sp>
        <p:nvSpPr>
          <p:cNvPr id="4" name="TextBox 4"/>
          <p:cNvSpPr txBox="1"/>
          <p:nvPr/>
        </p:nvSpPr>
        <p:spPr>
          <a:xfrm>
            <a:off x="1427827" y="5838825"/>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[8]</a:t>
            </a:r>
          </a:p>
        </p:txBody>
      </p:sp>
      <p:sp>
        <p:nvSpPr>
          <p:cNvPr id="5" name="TextBox 5"/>
          <p:cNvSpPr txBox="1"/>
          <p:nvPr/>
        </p:nvSpPr>
        <p:spPr>
          <a:xfrm>
            <a:off x="2049995" y="5874347"/>
            <a:ext cx="15095005" cy="893789"/>
          </a:xfrm>
          <a:prstGeom prst="rect">
            <a:avLst/>
          </a:prstGeom>
        </p:spPr>
        <p:txBody>
          <a:bodyPr lIns="0" tIns="0" rIns="0" bIns="0" rtlCol="0" anchor="t">
            <a:spAutoFit/>
          </a:bodyPr>
          <a:lstStyle/>
          <a:p>
            <a:pPr algn="just">
              <a:lnSpc>
                <a:spcPts val="3358"/>
              </a:lnSpc>
            </a:pPr>
            <a:r>
              <a:rPr lang="en-US" sz="2400">
                <a:solidFill>
                  <a:srgbClr val="000000"/>
                </a:solidFill>
                <a:latin typeface="Raleway Bold"/>
              </a:rPr>
              <a:t>Sanchez,Oscar and Sotelo,Jose. (2014). EMG dataset in Lower Limb. UCI Machine Learning Repository. https://doi.org/10.24432/C5ZW3P.</a:t>
            </a:r>
          </a:p>
        </p:txBody>
      </p:sp>
      <p:sp>
        <p:nvSpPr>
          <p:cNvPr id="6" name="TextBox 6"/>
          <p:cNvSpPr txBox="1"/>
          <p:nvPr/>
        </p:nvSpPr>
        <p:spPr>
          <a:xfrm>
            <a:off x="1445548" y="1641873"/>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[5]</a:t>
            </a:r>
          </a:p>
        </p:txBody>
      </p:sp>
      <p:sp>
        <p:nvSpPr>
          <p:cNvPr id="7" name="TextBox 7"/>
          <p:cNvSpPr txBox="1"/>
          <p:nvPr/>
        </p:nvSpPr>
        <p:spPr>
          <a:xfrm>
            <a:off x="2067716" y="1677395"/>
            <a:ext cx="15095005" cy="1335642"/>
          </a:xfrm>
          <a:prstGeom prst="rect">
            <a:avLst/>
          </a:prstGeom>
        </p:spPr>
        <p:txBody>
          <a:bodyPr lIns="0" tIns="0" rIns="0" bIns="0" rtlCol="0" anchor="t">
            <a:spAutoFit/>
          </a:bodyPr>
          <a:lstStyle/>
          <a:p>
            <a:pPr algn="just">
              <a:lnSpc>
                <a:spcPts val="3358"/>
              </a:lnSpc>
            </a:pPr>
            <a:r>
              <a:rPr lang="en-US" sz="2400">
                <a:solidFill>
                  <a:srgbClr val="000000"/>
                </a:solidFill>
                <a:latin typeface="Raleway Bold"/>
              </a:rPr>
              <a:t>Khan, Md &amp; Moznuzzaman, Md &amp; Ide, Shuya. (2023). Analysis of aging effect on lower limb muscle activity using short time Fourier transform and wavelet decomposition of electromyography signal. AIP Advances. 13. 10.1063/5.0148044. </a:t>
            </a:r>
          </a:p>
        </p:txBody>
      </p:sp>
      <p:sp>
        <p:nvSpPr>
          <p:cNvPr id="8" name="TextBox 8"/>
          <p:cNvSpPr txBox="1"/>
          <p:nvPr/>
        </p:nvSpPr>
        <p:spPr>
          <a:xfrm>
            <a:off x="1445548" y="4738500"/>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[7]</a:t>
            </a:r>
          </a:p>
        </p:txBody>
      </p:sp>
      <p:sp>
        <p:nvSpPr>
          <p:cNvPr id="9" name="TextBox 9"/>
          <p:cNvSpPr txBox="1"/>
          <p:nvPr/>
        </p:nvSpPr>
        <p:spPr>
          <a:xfrm>
            <a:off x="2067716" y="4774022"/>
            <a:ext cx="15095005" cy="1335642"/>
          </a:xfrm>
          <a:prstGeom prst="rect">
            <a:avLst/>
          </a:prstGeom>
        </p:spPr>
        <p:txBody>
          <a:bodyPr lIns="0" tIns="0" rIns="0" bIns="0" rtlCol="0" anchor="t">
            <a:spAutoFit/>
          </a:bodyPr>
          <a:lstStyle/>
          <a:p>
            <a:pPr algn="just">
              <a:lnSpc>
                <a:spcPts val="3358"/>
              </a:lnSpc>
            </a:pPr>
            <a:r>
              <a:rPr lang="en-US" sz="2400">
                <a:solidFill>
                  <a:srgbClr val="000000"/>
                </a:solidFill>
                <a:latin typeface="Raleway Bold"/>
              </a:rPr>
              <a:t>Theodoridis,Theo. (2011). EMG Physical Action Data Set. UCI Machine Learning Repository. https://doi.org/10.24432/C53W49.</a:t>
            </a:r>
          </a:p>
          <a:p>
            <a:pPr algn="just">
              <a:lnSpc>
                <a:spcPts val="3358"/>
              </a:lnSpc>
            </a:pPr>
            <a:endParaRPr lang="en-US" sz="2400">
              <a:solidFill>
                <a:srgbClr val="000000"/>
              </a:solidFill>
              <a:latin typeface="Raleway Bold"/>
            </a:endParaRPr>
          </a:p>
        </p:txBody>
      </p:sp>
      <p:sp>
        <p:nvSpPr>
          <p:cNvPr id="10" name="TextBox 10"/>
          <p:cNvSpPr txBox="1"/>
          <p:nvPr/>
        </p:nvSpPr>
        <p:spPr>
          <a:xfrm>
            <a:off x="1394157" y="3152729"/>
            <a:ext cx="15031373" cy="469862"/>
          </a:xfrm>
          <a:prstGeom prst="rect">
            <a:avLst/>
          </a:prstGeom>
        </p:spPr>
        <p:txBody>
          <a:bodyPr lIns="0" tIns="0" rIns="0" bIns="0" rtlCol="0" anchor="t">
            <a:spAutoFit/>
          </a:bodyPr>
          <a:lstStyle/>
          <a:p>
            <a:pPr algn="just">
              <a:lnSpc>
                <a:spcPts val="3358"/>
              </a:lnSpc>
            </a:pPr>
            <a:r>
              <a:rPr lang="en-US" sz="2300">
                <a:solidFill>
                  <a:srgbClr val="000000"/>
                </a:solidFill>
                <a:latin typeface="Raleway Bold"/>
              </a:rPr>
              <a:t>[6]</a:t>
            </a:r>
          </a:p>
        </p:txBody>
      </p:sp>
      <p:sp>
        <p:nvSpPr>
          <p:cNvPr id="11" name="TextBox 11"/>
          <p:cNvSpPr txBox="1"/>
          <p:nvPr/>
        </p:nvSpPr>
        <p:spPr>
          <a:xfrm>
            <a:off x="2016325" y="3188251"/>
            <a:ext cx="15095005" cy="1329806"/>
          </a:xfrm>
          <a:prstGeom prst="rect">
            <a:avLst/>
          </a:prstGeom>
        </p:spPr>
        <p:txBody>
          <a:bodyPr lIns="0" tIns="0" rIns="0" bIns="0" rtlCol="0" anchor="t">
            <a:spAutoFit/>
          </a:bodyPr>
          <a:lstStyle/>
          <a:p>
            <a:pPr algn="just">
              <a:lnSpc>
                <a:spcPts val="3358"/>
              </a:lnSpc>
            </a:pPr>
            <a:r>
              <a:rPr lang="en-US" sz="2400">
                <a:solidFill>
                  <a:srgbClr val="000000"/>
                </a:solidFill>
                <a:latin typeface="Raleway Bold"/>
              </a:rPr>
              <a:t>Chen, I-Miao &amp; Yeh, Pin-Yu &amp; Chang, Ting-Chi &amp; Hsieh, Ya-Chu &amp; Chin, Chiun-Li. (2022). Sarcopenia Recognition System Combined with Electromyography and Gait Obtained by the Multiple Sensor Module and Deep Learning Algorithm. Sensors and Materials. 34. 2403. 10.18494/SAM3787.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2725007" y="3203702"/>
            <a:ext cx="12837986" cy="3037706"/>
          </a:xfrm>
          <a:prstGeom prst="rect">
            <a:avLst/>
          </a:prstGeom>
        </p:spPr>
        <p:txBody>
          <a:bodyPr lIns="0" tIns="0" rIns="0" bIns="0" rtlCol="0" anchor="t">
            <a:spAutoFit/>
          </a:bodyPr>
          <a:lstStyle/>
          <a:p>
            <a:pPr algn="ctr">
              <a:lnSpc>
                <a:spcPts val="17271"/>
              </a:lnSpc>
            </a:pPr>
            <a:r>
              <a:rPr lang="en-US" sz="10800">
                <a:solidFill>
                  <a:srgbClr val="273384"/>
                </a:solidFill>
                <a:latin typeface="Eczar Bold"/>
              </a:rPr>
              <a:t>Thank You </a:t>
            </a:r>
          </a:p>
        </p:txBody>
      </p:sp>
      <p:sp>
        <p:nvSpPr>
          <p:cNvPr id="3" name="Freeform 3"/>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198919" y="1562100"/>
            <a:ext cx="7890129" cy="122682"/>
            <a:chOff x="0" y="0"/>
            <a:chExt cx="10520172" cy="163576"/>
          </a:xfrm>
        </p:grpSpPr>
        <p:sp>
          <p:nvSpPr>
            <p:cNvPr id="3" name="Freeform 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4" name="TextBox 4"/>
          <p:cNvSpPr txBox="1"/>
          <p:nvPr/>
        </p:nvSpPr>
        <p:spPr>
          <a:xfrm>
            <a:off x="4361109" y="297498"/>
            <a:ext cx="9565782" cy="1386203"/>
          </a:xfrm>
          <a:prstGeom prst="rect">
            <a:avLst/>
          </a:prstGeom>
        </p:spPr>
        <p:txBody>
          <a:bodyPr lIns="0" tIns="0" rIns="0" bIns="0" rtlCol="0" anchor="t">
            <a:spAutoFit/>
          </a:bodyPr>
          <a:lstStyle/>
          <a:p>
            <a:pPr algn="ctr">
              <a:lnSpc>
                <a:spcPts val="10160"/>
              </a:lnSpc>
            </a:pPr>
            <a:r>
              <a:rPr lang="en-US" sz="8000">
                <a:solidFill>
                  <a:srgbClr val="273384"/>
                </a:solidFill>
                <a:latin typeface="Eczar Bold"/>
              </a:rPr>
              <a:t>Problem Statement</a:t>
            </a:r>
          </a:p>
        </p:txBody>
      </p:sp>
      <p:sp>
        <p:nvSpPr>
          <p:cNvPr id="5" name="TextBox 5"/>
          <p:cNvSpPr txBox="1"/>
          <p:nvPr/>
        </p:nvSpPr>
        <p:spPr>
          <a:xfrm>
            <a:off x="1028700" y="3762751"/>
            <a:ext cx="16230600" cy="5122236"/>
          </a:xfrm>
          <a:prstGeom prst="rect">
            <a:avLst/>
          </a:prstGeom>
        </p:spPr>
        <p:txBody>
          <a:bodyPr lIns="0" tIns="0" rIns="0" bIns="0" rtlCol="0" anchor="t">
            <a:spAutoFit/>
          </a:bodyPr>
          <a:lstStyle/>
          <a:p>
            <a:pPr algn="just">
              <a:lnSpc>
                <a:spcPts val="3900"/>
              </a:lnSpc>
            </a:pPr>
            <a:r>
              <a:rPr lang="en-US" sz="3000" dirty="0">
                <a:solidFill>
                  <a:srgbClr val="000000"/>
                </a:solidFill>
                <a:latin typeface="Raleway Bold"/>
              </a:rPr>
              <a:t>Key Objectives of the project: </a:t>
            </a:r>
          </a:p>
          <a:p>
            <a:pPr marL="819152" lvl="3" indent="-204788" algn="just">
              <a:lnSpc>
                <a:spcPct val="150000"/>
              </a:lnSpc>
              <a:buFont typeface="Arial"/>
              <a:buChar char="￭"/>
            </a:pPr>
            <a:r>
              <a:rPr lang="en-US" sz="3000" dirty="0">
                <a:solidFill>
                  <a:srgbClr val="000000"/>
                </a:solidFill>
                <a:latin typeface="Raleway Bold"/>
              </a:rPr>
              <a:t>Leverage Deep Learning techniques:</a:t>
            </a:r>
            <a:r>
              <a:rPr lang="en-US" sz="3000" dirty="0">
                <a:solidFill>
                  <a:srgbClr val="000000"/>
                </a:solidFill>
                <a:latin typeface="Raleway"/>
              </a:rPr>
              <a:t> To investigate the effectiveness of deep learning in harnessing sEMG data for activity classification</a:t>
            </a:r>
          </a:p>
          <a:p>
            <a:pPr marL="819152" lvl="3" indent="-204788" algn="just">
              <a:lnSpc>
                <a:spcPct val="150000"/>
              </a:lnSpc>
              <a:buFont typeface="Arial"/>
              <a:buChar char="￭"/>
            </a:pPr>
            <a:r>
              <a:rPr lang="en-US" sz="3000" b="1" dirty="0">
                <a:solidFill>
                  <a:srgbClr val="000000"/>
                </a:solidFill>
                <a:latin typeface="Raleway"/>
              </a:rPr>
              <a:t>Implementation of Different Transfer Learning models</a:t>
            </a:r>
          </a:p>
          <a:p>
            <a:pPr marL="819152" lvl="3" indent="-204788" algn="just">
              <a:lnSpc>
                <a:spcPct val="150000"/>
              </a:lnSpc>
              <a:buFont typeface="Arial"/>
              <a:buChar char="￭"/>
            </a:pPr>
            <a:r>
              <a:rPr lang="en-US" sz="3000" b="1" dirty="0">
                <a:solidFill>
                  <a:srgbClr val="000000"/>
                </a:solidFill>
                <a:latin typeface="Raleway"/>
              </a:rPr>
              <a:t>Use of different Time frequency representation techniques</a:t>
            </a:r>
            <a:endParaRPr lang="en-US" sz="3000" dirty="0">
              <a:solidFill>
                <a:srgbClr val="000000"/>
              </a:solidFill>
              <a:latin typeface="Raleway"/>
            </a:endParaRPr>
          </a:p>
          <a:p>
            <a:pPr marL="819152" lvl="3" indent="-204788" algn="just">
              <a:lnSpc>
                <a:spcPct val="150000"/>
              </a:lnSpc>
              <a:buFont typeface="Arial"/>
              <a:buChar char="￭"/>
            </a:pPr>
            <a:r>
              <a:rPr lang="en-US" sz="3000" dirty="0">
                <a:solidFill>
                  <a:srgbClr val="000000"/>
                </a:solidFill>
                <a:latin typeface="Raleway Bold"/>
              </a:rPr>
              <a:t>Conference Paper :</a:t>
            </a:r>
            <a:r>
              <a:rPr lang="en-US" sz="3000" dirty="0">
                <a:solidFill>
                  <a:srgbClr val="000000"/>
                </a:solidFill>
                <a:latin typeface="Raleway"/>
              </a:rPr>
              <a:t> We also aim to share the research findings through a conference paper ( ICCCNT)</a:t>
            </a:r>
          </a:p>
          <a:p>
            <a:pPr marL="819151" lvl="3" indent="-204788" algn="just">
              <a:lnSpc>
                <a:spcPts val="3900"/>
              </a:lnSpc>
            </a:pPr>
            <a:endParaRPr lang="en-US" sz="3000" dirty="0">
              <a:solidFill>
                <a:srgbClr val="000000"/>
              </a:solidFill>
              <a:latin typeface="Raleway"/>
            </a:endParaRPr>
          </a:p>
        </p:txBody>
      </p:sp>
      <p:sp>
        <p:nvSpPr>
          <p:cNvPr id="6" name="TextBox 6"/>
          <p:cNvSpPr txBox="1"/>
          <p:nvPr/>
        </p:nvSpPr>
        <p:spPr>
          <a:xfrm>
            <a:off x="1028700" y="2204207"/>
            <a:ext cx="16230600" cy="990600"/>
          </a:xfrm>
          <a:prstGeom prst="rect">
            <a:avLst/>
          </a:prstGeom>
        </p:spPr>
        <p:txBody>
          <a:bodyPr lIns="0" tIns="0" rIns="0" bIns="0" rtlCol="0" anchor="t">
            <a:spAutoFit/>
          </a:bodyPr>
          <a:lstStyle/>
          <a:p>
            <a:pPr algn="just">
              <a:lnSpc>
                <a:spcPts val="3900"/>
              </a:lnSpc>
            </a:pPr>
            <a:r>
              <a:rPr lang="en-US" sz="3000">
                <a:solidFill>
                  <a:srgbClr val="000000"/>
                </a:solidFill>
                <a:latin typeface="Raleway"/>
              </a:rPr>
              <a:t>The Aim of the project is to develop a deep learning model that can accurately classify human activities based on surface Electromyography (sEMG) data.</a:t>
            </a:r>
          </a:p>
        </p:txBody>
      </p:sp>
      <p:sp>
        <p:nvSpPr>
          <p:cNvPr id="7" name="Freeform 7"/>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38200" y="1694591"/>
          <a:ext cx="16992599" cy="8318500"/>
        </p:xfrm>
        <a:graphic>
          <a:graphicData uri="http://schemas.openxmlformats.org/drawingml/2006/table">
            <a:tbl>
              <a:tblPr/>
              <a:tblGrid>
                <a:gridCol w="1307415">
                  <a:extLst>
                    <a:ext uri="{9D8B030D-6E8A-4147-A177-3AD203B41FA5}">
                      <a16:colId xmlns:a16="http://schemas.microsoft.com/office/drawing/2014/main" val="20000"/>
                    </a:ext>
                  </a:extLst>
                </a:gridCol>
                <a:gridCol w="3195196">
                  <a:extLst>
                    <a:ext uri="{9D8B030D-6E8A-4147-A177-3AD203B41FA5}">
                      <a16:colId xmlns:a16="http://schemas.microsoft.com/office/drawing/2014/main" val="20001"/>
                    </a:ext>
                  </a:extLst>
                </a:gridCol>
                <a:gridCol w="3722757">
                  <a:extLst>
                    <a:ext uri="{9D8B030D-6E8A-4147-A177-3AD203B41FA5}">
                      <a16:colId xmlns:a16="http://schemas.microsoft.com/office/drawing/2014/main" val="20002"/>
                    </a:ext>
                  </a:extLst>
                </a:gridCol>
                <a:gridCol w="5076479">
                  <a:extLst>
                    <a:ext uri="{9D8B030D-6E8A-4147-A177-3AD203B41FA5}">
                      <a16:colId xmlns:a16="http://schemas.microsoft.com/office/drawing/2014/main" val="20003"/>
                    </a:ext>
                  </a:extLst>
                </a:gridCol>
                <a:gridCol w="3690752">
                  <a:extLst>
                    <a:ext uri="{9D8B030D-6E8A-4147-A177-3AD203B41FA5}">
                      <a16:colId xmlns:a16="http://schemas.microsoft.com/office/drawing/2014/main" val="20004"/>
                    </a:ext>
                  </a:extLst>
                </a:gridCol>
              </a:tblGrid>
              <a:tr h="1448840">
                <a:tc>
                  <a:txBody>
                    <a:bodyPr/>
                    <a:lstStyle/>
                    <a:p>
                      <a:pPr algn="ctr">
                        <a:lnSpc>
                          <a:spcPts val="2940"/>
                        </a:lnSpc>
                        <a:defRPr/>
                      </a:pPr>
                      <a:r>
                        <a:rPr lang="en-US" sz="2100">
                          <a:solidFill>
                            <a:srgbClr val="000000"/>
                          </a:solidFill>
                          <a:latin typeface="Raleway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AUTHOR &amp;</a:t>
                      </a:r>
                      <a:endParaRPr lang="en-US" sz="1100"/>
                    </a:p>
                    <a:p>
                      <a:pPr algn="ctr">
                        <a:lnSpc>
                          <a:spcPts val="2940"/>
                        </a:lnSpc>
                      </a:pPr>
                      <a:r>
                        <a:rPr lang="en-US" sz="2100">
                          <a:solidFill>
                            <a:srgbClr val="000000"/>
                          </a:solidFill>
                          <a:latin typeface="Raleway Bold"/>
                        </a:rPr>
                        <a:t>PUBLICATION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RESEARCH PAPER TITLE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COMMENTS/LEARNINGS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GAPS/DRAWBACKS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34830">
                <a:tc>
                  <a:txBody>
                    <a:bodyPr/>
                    <a:lstStyle/>
                    <a:p>
                      <a:pPr algn="ctr">
                        <a:lnSpc>
                          <a:spcPts val="2940"/>
                        </a:lnSpc>
                        <a:defRPr/>
                      </a:pPr>
                      <a:r>
                        <a:rPr lang="en-US" sz="2000">
                          <a:solidFill>
                            <a:srgbClr val="000000"/>
                          </a:solidFill>
                          <a:latin typeface="Raleway"/>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Fatih Demir et al. Neural Computing and Applications 31(32) (Dec 2019)</a:t>
                      </a:r>
                      <a:endParaRPr lang="en-US" sz="1100"/>
                    </a:p>
                    <a:p>
                      <a:pPr algn="ctr">
                        <a:lnSpc>
                          <a:spcPts val="294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 Surface EMG signals and deep transfer learning-based physical action classification[1]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This paper, proposed deep transfer learning base approach. SEMG signals were represented by time frequency image using STFT, it is used a input for CNN models namely AlexNet and VGG16 for deep feature extraction and SVM classifier is used for classification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Instead of STFT other transforms like wavelet could have been used, fine tuning of Alex Net model is needed for higher accuracies.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34830">
                <a:tc>
                  <a:txBody>
                    <a:bodyPr/>
                    <a:lstStyle/>
                    <a:p>
                      <a:pPr algn="ctr">
                        <a:lnSpc>
                          <a:spcPts val="2940"/>
                        </a:lnSpc>
                        <a:defRPr/>
                      </a:pPr>
                      <a:r>
                        <a:rPr lang="en-US" sz="2000">
                          <a:solidFill>
                            <a:srgbClr val="000000"/>
                          </a:solidFill>
                          <a:latin typeface="Raleway"/>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A. Vijayvargiya,</a:t>
                      </a:r>
                      <a:endParaRPr lang="en-US" sz="1100"/>
                    </a:p>
                    <a:p>
                      <a:pPr algn="ctr">
                        <a:lnSpc>
                          <a:spcPts val="2520"/>
                        </a:lnSpc>
                      </a:pPr>
                      <a:r>
                        <a:rPr lang="en-US" sz="2000">
                          <a:solidFill>
                            <a:srgbClr val="000000"/>
                          </a:solidFill>
                          <a:latin typeface="Raleway"/>
                        </a:rPr>
                        <a:t>et al.</a:t>
                      </a:r>
                    </a:p>
                    <a:p>
                      <a:pPr algn="ctr">
                        <a:lnSpc>
                          <a:spcPts val="2520"/>
                        </a:lnSpc>
                      </a:pPr>
                      <a:r>
                        <a:rPr lang="en-US" sz="2000">
                          <a:solidFill>
                            <a:srgbClr val="000000"/>
                          </a:solidFill>
                          <a:latin typeface="Raleway"/>
                        </a:rPr>
                        <a:t>Mathematical Problems in Engineering (Nov 2022)</a:t>
                      </a:r>
                    </a:p>
                    <a:p>
                      <a:pPr algn="ctr">
                        <a:lnSpc>
                          <a:spcPts val="2940"/>
                        </a:lnSpc>
                      </a:pPr>
                      <a:endParaRPr lang="en-US" sz="2000">
                        <a:solidFill>
                          <a:srgbClr val="000000"/>
                        </a:solidFill>
                        <a:latin typeface="Raleway"/>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Hybrid Deep Learning Approaches for sEMG Signal-Based Lower Limb Activity Recognition[2]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The signal is segmented with overlapping windows. The preprocessing technique, wavelet denoising, is applied to clean the sEMG signal. Hybrid deep learning models, specifically CNN-LSTM and CNN-GRU, are proposed for lower limb activity recognition.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The dataset contained only 3 activities and more number of epochs were run which take more time and computational 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4755981" y="32223"/>
            <a:ext cx="8776037" cy="1386203"/>
          </a:xfrm>
          <a:prstGeom prst="rect">
            <a:avLst/>
          </a:prstGeom>
        </p:spPr>
        <p:txBody>
          <a:bodyPr lIns="0" tIns="0" rIns="0" bIns="0" rtlCol="0" anchor="t">
            <a:spAutoFit/>
          </a:bodyPr>
          <a:lstStyle/>
          <a:p>
            <a:pPr algn="ctr">
              <a:lnSpc>
                <a:spcPts val="10160"/>
              </a:lnSpc>
            </a:pPr>
            <a:r>
              <a:rPr lang="en-US" sz="8000">
                <a:solidFill>
                  <a:srgbClr val="273384"/>
                </a:solidFill>
                <a:latin typeface="Eczar Bold"/>
              </a:rPr>
              <a:t>Literature Survey </a:t>
            </a:r>
          </a:p>
        </p:txBody>
      </p:sp>
      <p:grpSp>
        <p:nvGrpSpPr>
          <p:cNvPr id="4" name="Group 4"/>
          <p:cNvGrpSpPr/>
          <p:nvPr/>
        </p:nvGrpSpPr>
        <p:grpSpPr>
          <a:xfrm>
            <a:off x="4953000" y="1181100"/>
            <a:ext cx="7890129" cy="122682"/>
            <a:chOff x="0" y="0"/>
            <a:chExt cx="10520172" cy="163576"/>
          </a:xfrm>
        </p:grpSpPr>
        <p:sp>
          <p:nvSpPr>
            <p:cNvPr id="5" name="Freeform 5"/>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2"/>
              <a:stretch>
                <a:fillRect l="-292" r="-292"/>
              </a:stretch>
            </a:blipFill>
          </p:spPr>
        </p:sp>
      </p:grpSp>
      <p:sp>
        <p:nvSpPr>
          <p:cNvPr id="6" name="Freeform 6"/>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73100" y="1028700"/>
          <a:ext cx="16941801" cy="8500880"/>
        </p:xfrm>
        <a:graphic>
          <a:graphicData uri="http://schemas.openxmlformats.org/drawingml/2006/table">
            <a:tbl>
              <a:tblPr/>
              <a:tblGrid>
                <a:gridCol w="1259295">
                  <a:extLst>
                    <a:ext uri="{9D8B030D-6E8A-4147-A177-3AD203B41FA5}">
                      <a16:colId xmlns:a16="http://schemas.microsoft.com/office/drawing/2014/main" val="20000"/>
                    </a:ext>
                  </a:extLst>
                </a:gridCol>
                <a:gridCol w="2885200">
                  <a:extLst>
                    <a:ext uri="{9D8B030D-6E8A-4147-A177-3AD203B41FA5}">
                      <a16:colId xmlns:a16="http://schemas.microsoft.com/office/drawing/2014/main" val="20001"/>
                    </a:ext>
                  </a:extLst>
                </a:gridCol>
                <a:gridCol w="4018370">
                  <a:extLst>
                    <a:ext uri="{9D8B030D-6E8A-4147-A177-3AD203B41FA5}">
                      <a16:colId xmlns:a16="http://schemas.microsoft.com/office/drawing/2014/main" val="20002"/>
                    </a:ext>
                  </a:extLst>
                </a:gridCol>
                <a:gridCol w="5088814">
                  <a:extLst>
                    <a:ext uri="{9D8B030D-6E8A-4147-A177-3AD203B41FA5}">
                      <a16:colId xmlns:a16="http://schemas.microsoft.com/office/drawing/2014/main" val="20003"/>
                    </a:ext>
                  </a:extLst>
                </a:gridCol>
                <a:gridCol w="3690122">
                  <a:extLst>
                    <a:ext uri="{9D8B030D-6E8A-4147-A177-3AD203B41FA5}">
                      <a16:colId xmlns:a16="http://schemas.microsoft.com/office/drawing/2014/main" val="20004"/>
                    </a:ext>
                  </a:extLst>
                </a:gridCol>
              </a:tblGrid>
              <a:tr h="1439783">
                <a:tc>
                  <a:txBody>
                    <a:bodyPr/>
                    <a:lstStyle/>
                    <a:p>
                      <a:pPr algn="ctr">
                        <a:lnSpc>
                          <a:spcPts val="2940"/>
                        </a:lnSpc>
                        <a:defRPr/>
                      </a:pPr>
                      <a:r>
                        <a:rPr lang="en-US" sz="2100" dirty="0">
                          <a:solidFill>
                            <a:srgbClr val="000000"/>
                          </a:solidFill>
                          <a:latin typeface="Raleway Bold"/>
                        </a:rPr>
                        <a:t>S.No.</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AUTHOR &amp;</a:t>
                      </a:r>
                      <a:endParaRPr lang="en-US" sz="1100"/>
                    </a:p>
                    <a:p>
                      <a:pPr algn="ctr">
                        <a:lnSpc>
                          <a:spcPts val="2940"/>
                        </a:lnSpc>
                      </a:pPr>
                      <a:r>
                        <a:rPr lang="en-US" sz="2100">
                          <a:solidFill>
                            <a:srgbClr val="000000"/>
                          </a:solidFill>
                          <a:latin typeface="Raleway Bold"/>
                        </a:rPr>
                        <a:t>PUBLICATION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RESEARCH PAPER TITLE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COMMENTS/LEARNINGS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GAPS/DRAWBACKS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89807">
                <a:tc>
                  <a:txBody>
                    <a:bodyPr/>
                    <a:lstStyle/>
                    <a:p>
                      <a:pPr algn="ctr">
                        <a:lnSpc>
                          <a:spcPts val="2940"/>
                        </a:lnSpc>
                        <a:defRPr/>
                      </a:pPr>
                      <a:r>
                        <a:rPr lang="en-US" sz="2000">
                          <a:solidFill>
                            <a:srgbClr val="000000"/>
                          </a:solidFill>
                          <a:latin typeface="Raleway"/>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Sakorn Mekruksavanich,  Ponnipa Jantawong, Anuchit Jitpattanakul, Procedia Computer Science,</a:t>
                      </a:r>
                      <a:endParaRPr lang="en-US" sz="1100"/>
                    </a:p>
                    <a:p>
                      <a:pPr algn="ctr">
                        <a:lnSpc>
                          <a:spcPts val="2940"/>
                        </a:lnSpc>
                      </a:pPr>
                      <a:r>
                        <a:rPr lang="en-US" sz="2000">
                          <a:solidFill>
                            <a:srgbClr val="000000"/>
                          </a:solidFill>
                          <a:latin typeface="Raleway"/>
                        </a:rPr>
                        <a:t>Volume 214,</a:t>
                      </a:r>
                    </a:p>
                    <a:p>
                      <a:pPr algn="ctr">
                        <a:lnSpc>
                          <a:spcPts val="2940"/>
                        </a:lnSpc>
                      </a:pPr>
                      <a:r>
                        <a:rPr lang="en-US" sz="2000">
                          <a:solidFill>
                            <a:srgbClr val="000000"/>
                          </a:solidFill>
                          <a:latin typeface="Raleway"/>
                        </a:rPr>
                        <a:t>2022,)</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dirty="0">
                          <a:solidFill>
                            <a:srgbClr val="000000"/>
                          </a:solidFill>
                          <a:latin typeface="Raleway"/>
                        </a:rPr>
                        <a:t>A Deep Learning-based Model for Human Activity Recognition using Biosensors embedded into a Smart Knee Bandage[3]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This paper proposes a ResNeXt model with multiple bio-signal data like EMG and EGM for classification and HAR. They integrated features from EMG, EGM and IMU to find a maximum accuracy of 91.60%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2"/>
                        </a:lnSpc>
                        <a:defRPr/>
                      </a:pPr>
                      <a:r>
                        <a:rPr lang="en-US" sz="1899">
                          <a:solidFill>
                            <a:srgbClr val="000000"/>
                          </a:solidFill>
                          <a:latin typeface="Raleway"/>
                        </a:rPr>
                        <a:t>ResNext Model is a heavy deep learning model ,it typically requires more computational resources for training and inference due to its deeper and more complex structure. So architectures like mobilenet and VGG16 are much better for complexity classification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71290">
                <a:tc>
                  <a:txBody>
                    <a:bodyPr/>
                    <a:lstStyle/>
                    <a:p>
                      <a:pPr algn="ctr">
                        <a:lnSpc>
                          <a:spcPts val="2940"/>
                        </a:lnSpc>
                        <a:defRPr/>
                      </a:pPr>
                      <a:r>
                        <a:rPr lang="en-US" sz="2000">
                          <a:solidFill>
                            <a:srgbClr val="000000"/>
                          </a:solidFill>
                          <a:latin typeface="Raleway"/>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H. Alaskar, International Journal of computer science and Network Security, Vol. 18  No. 12 (2018)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Deep Learning of EMG Time–Frequency Representations for Identifying Normal and Aggressive Actions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This paper analyses two Time Frequency methods along with three CNN architectures to find the optimal performance. They find that using Scalogram images to train CNNs achieved highest accuracy. of 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Instead of using CNN models, it might have been better to use other types of image models like Mobilenet, which focus more on the spectrum of the image.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790748403"/>
              </p:ext>
            </p:extLst>
          </p:nvPr>
        </p:nvGraphicFramePr>
        <p:xfrm>
          <a:off x="654050" y="1049950"/>
          <a:ext cx="16941801" cy="8935453"/>
        </p:xfrm>
        <a:graphic>
          <a:graphicData uri="http://schemas.openxmlformats.org/drawingml/2006/table">
            <a:tbl>
              <a:tblPr/>
              <a:tblGrid>
                <a:gridCol w="1078764">
                  <a:extLst>
                    <a:ext uri="{9D8B030D-6E8A-4147-A177-3AD203B41FA5}">
                      <a16:colId xmlns:a16="http://schemas.microsoft.com/office/drawing/2014/main" val="20000"/>
                    </a:ext>
                  </a:extLst>
                </a:gridCol>
                <a:gridCol w="3667501">
                  <a:extLst>
                    <a:ext uri="{9D8B030D-6E8A-4147-A177-3AD203B41FA5}">
                      <a16:colId xmlns:a16="http://schemas.microsoft.com/office/drawing/2014/main" val="20001"/>
                    </a:ext>
                  </a:extLst>
                </a:gridCol>
                <a:gridCol w="3416600">
                  <a:extLst>
                    <a:ext uri="{9D8B030D-6E8A-4147-A177-3AD203B41FA5}">
                      <a16:colId xmlns:a16="http://schemas.microsoft.com/office/drawing/2014/main" val="20002"/>
                    </a:ext>
                  </a:extLst>
                </a:gridCol>
                <a:gridCol w="5088814">
                  <a:extLst>
                    <a:ext uri="{9D8B030D-6E8A-4147-A177-3AD203B41FA5}">
                      <a16:colId xmlns:a16="http://schemas.microsoft.com/office/drawing/2014/main" val="20003"/>
                    </a:ext>
                  </a:extLst>
                </a:gridCol>
                <a:gridCol w="3690122">
                  <a:extLst>
                    <a:ext uri="{9D8B030D-6E8A-4147-A177-3AD203B41FA5}">
                      <a16:colId xmlns:a16="http://schemas.microsoft.com/office/drawing/2014/main" val="20004"/>
                    </a:ext>
                  </a:extLst>
                </a:gridCol>
              </a:tblGrid>
              <a:tr h="685011">
                <a:tc>
                  <a:txBody>
                    <a:bodyPr/>
                    <a:lstStyle/>
                    <a:p>
                      <a:pPr algn="ctr">
                        <a:lnSpc>
                          <a:spcPts val="2940"/>
                        </a:lnSpc>
                        <a:defRPr/>
                      </a:pPr>
                      <a:r>
                        <a:rPr lang="en-US" sz="2100">
                          <a:solidFill>
                            <a:srgbClr val="000000"/>
                          </a:solidFill>
                          <a:latin typeface="Raleway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AUTHOR &amp;</a:t>
                      </a:r>
                      <a:endParaRPr lang="en-US" sz="1100"/>
                    </a:p>
                    <a:p>
                      <a:pPr algn="ctr">
                        <a:lnSpc>
                          <a:spcPts val="2940"/>
                        </a:lnSpc>
                      </a:pPr>
                      <a:r>
                        <a:rPr lang="en-US" sz="2100">
                          <a:solidFill>
                            <a:srgbClr val="000000"/>
                          </a:solidFill>
                          <a:latin typeface="Raleway Bold"/>
                        </a:rPr>
                        <a:t>PUBLICATION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RESEARCH PAPER TITLE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COMMENTS/LEARNINGS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aleway Bold"/>
                        </a:rPr>
                        <a:t>GAPS/DRAWBACKS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63208">
                <a:tc>
                  <a:txBody>
                    <a:bodyPr/>
                    <a:lstStyle/>
                    <a:p>
                      <a:pPr algn="ctr">
                        <a:lnSpc>
                          <a:spcPts val="2940"/>
                        </a:lnSpc>
                        <a:defRPr/>
                      </a:pPr>
                      <a:r>
                        <a:rPr lang="en-US" sz="2000">
                          <a:solidFill>
                            <a:srgbClr val="000000"/>
                          </a:solidFill>
                          <a:latin typeface="Raleway"/>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Shuya ide et al. AIP Advances journal (May 2023) </a:t>
                      </a:r>
                      <a:endParaRPr lang="en-US" sz="1100"/>
                    </a:p>
                    <a:p>
                      <a:pPr algn="ctr">
                        <a:lnSpc>
                          <a:spcPts val="294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Analysis of aging effect on lower limb muscle activity using short time Fourier transform and wavelet decomposition of electromyography signal[5]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Surface electromyography (EMG) and analysis techniques like short time Fourier transform (STFT) and Wavelet Transform (WT) aid in muscle activity analysis .Muscle weakening plays a significant role in knee osteoarthritis (OA)  development, emphasizing the need for early detection and tailored treatments.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Limited sample size of 84 participants may affect the study's applicability to broader populations. EMG technology and analysis techniques may not fully capture muscle activity complexity during movements.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71555">
                <a:tc>
                  <a:txBody>
                    <a:bodyPr/>
                    <a:lstStyle/>
                    <a:p>
                      <a:pPr algn="ctr">
                        <a:lnSpc>
                          <a:spcPts val="2940"/>
                        </a:lnSpc>
                        <a:defRPr/>
                      </a:pPr>
                      <a:r>
                        <a:rPr lang="en-US" sz="2000">
                          <a:solidFill>
                            <a:srgbClr val="000000"/>
                          </a:solidFill>
                          <a:latin typeface="Raleway"/>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dirty="0">
                          <a:solidFill>
                            <a:srgbClr val="000000"/>
                          </a:solidFill>
                          <a:latin typeface="Raleway"/>
                        </a:rPr>
                        <a:t>K. Nurhanim, I. Elamvazuthi, L. I. Izhar, G. Capi and S. Su, 2021 8th NAFOSTED Conference on Information and Computer Science (NICS), Hanoi, Vietnam, 2021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000">
                          <a:solidFill>
                            <a:srgbClr val="000000"/>
                          </a:solidFill>
                          <a:latin typeface="Raleway"/>
                        </a:rPr>
                        <a:t>EMG Signals Classification on Human Activity Recognition using Machine Learning 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60"/>
                        </a:lnSpc>
                        <a:defRPr/>
                      </a:pPr>
                      <a:r>
                        <a:rPr lang="en-US" sz="2000">
                          <a:solidFill>
                            <a:srgbClr val="000000"/>
                          </a:solidFill>
                          <a:latin typeface="Raleway"/>
                        </a:rPr>
                        <a:t>This paper studies Activity classification using Random Forest  algorithm, they use a dataset with left and right upper leg muscles and achieve an accuracy of 82.08%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60"/>
                        </a:lnSpc>
                        <a:defRPr/>
                      </a:pPr>
                      <a:r>
                        <a:rPr lang="en-US" sz="2000" dirty="0">
                          <a:solidFill>
                            <a:srgbClr val="000000"/>
                          </a:solidFill>
                          <a:latin typeface="Raleway"/>
                        </a:rPr>
                        <a:t>Instead of employing six activities from two channels to achieve an accuracy of 82.08%, adopting an adaptive deep learning model such as AlexNet or VGG16, supplemented with additional data, could potentially enhance our operational efficiency.</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560040" y="541020"/>
            <a:ext cx="1950720" cy="303814"/>
          </a:xfrm>
          <a:prstGeom prst="rect">
            <a:avLst/>
          </a:prstGeom>
        </p:spPr>
        <p:txBody>
          <a:bodyPr lIns="0" tIns="0" rIns="0" bIns="0" rtlCol="0" anchor="t">
            <a:spAutoFit/>
          </a:bodyPr>
          <a:lstStyle/>
          <a:p>
            <a:pPr algn="r">
              <a:lnSpc>
                <a:spcPts val="2160"/>
              </a:lnSpc>
            </a:pPr>
            <a:r>
              <a:rPr lang="en-US" sz="1800">
                <a:solidFill>
                  <a:srgbClr val="898989"/>
                </a:solidFill>
                <a:latin typeface="Times New Roman"/>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2700"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5651450" y="541000"/>
            <a:ext cx="1950750" cy="303814"/>
          </a:xfrm>
          <a:prstGeom prst="rect">
            <a:avLst/>
          </a:prstGeom>
        </p:spPr>
        <p:txBody>
          <a:bodyPr lIns="0" tIns="0" rIns="0" bIns="0" rtlCol="0" anchor="t">
            <a:spAutoFit/>
          </a:bodyPr>
          <a:lstStyle/>
          <a:p>
            <a:pPr algn="r">
              <a:lnSpc>
                <a:spcPts val="2160"/>
              </a:lnSpc>
            </a:pPr>
            <a:r>
              <a:rPr lang="en-US" sz="1800">
                <a:solidFill>
                  <a:srgbClr val="888888"/>
                </a:solidFill>
                <a:latin typeface="Times New Roman"/>
              </a:rPr>
              <a:t>8</a:t>
            </a:r>
          </a:p>
        </p:txBody>
      </p:sp>
      <p:grpSp>
        <p:nvGrpSpPr>
          <p:cNvPr id="4" name="Group 4"/>
          <p:cNvGrpSpPr/>
          <p:nvPr/>
        </p:nvGrpSpPr>
        <p:grpSpPr>
          <a:xfrm>
            <a:off x="13169599" y="3129860"/>
            <a:ext cx="2133600" cy="1228820"/>
            <a:chOff x="0" y="0"/>
            <a:chExt cx="2844800" cy="1638427"/>
          </a:xfrm>
        </p:grpSpPr>
        <p:sp>
          <p:nvSpPr>
            <p:cNvPr id="5" name="Freeform 5"/>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6" name="TextBox 6"/>
          <p:cNvSpPr txBox="1"/>
          <p:nvPr/>
        </p:nvSpPr>
        <p:spPr>
          <a:xfrm>
            <a:off x="13215637" y="3564475"/>
            <a:ext cx="2041525" cy="342900"/>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Classification</a:t>
            </a:r>
          </a:p>
        </p:txBody>
      </p:sp>
      <p:grpSp>
        <p:nvGrpSpPr>
          <p:cNvPr id="7" name="Group 7"/>
          <p:cNvGrpSpPr/>
          <p:nvPr/>
        </p:nvGrpSpPr>
        <p:grpSpPr>
          <a:xfrm>
            <a:off x="4748212" y="3267972"/>
            <a:ext cx="2371344" cy="1228820"/>
            <a:chOff x="0" y="0"/>
            <a:chExt cx="3161792" cy="1638427"/>
          </a:xfrm>
        </p:grpSpPr>
        <p:sp>
          <p:nvSpPr>
            <p:cNvPr id="8" name="Freeform 8"/>
            <p:cNvSpPr/>
            <p:nvPr/>
          </p:nvSpPr>
          <p:spPr>
            <a:xfrm>
              <a:off x="0" y="0"/>
              <a:ext cx="3161792" cy="1638427"/>
            </a:xfrm>
            <a:custGeom>
              <a:avLst/>
              <a:gdLst/>
              <a:ahLst/>
              <a:cxnLst/>
              <a:rect l="l" t="t" r="r" b="b"/>
              <a:pathLst>
                <a:path w="3161792" h="1638427">
                  <a:moveTo>
                    <a:pt x="0" y="273050"/>
                  </a:moveTo>
                  <a:cubicBezTo>
                    <a:pt x="0" y="122301"/>
                    <a:pt x="122682" y="0"/>
                    <a:pt x="274066" y="0"/>
                  </a:cubicBezTo>
                  <a:lnTo>
                    <a:pt x="2887726" y="0"/>
                  </a:lnTo>
                  <a:cubicBezTo>
                    <a:pt x="3039110" y="0"/>
                    <a:pt x="3161792" y="122301"/>
                    <a:pt x="3161792" y="273050"/>
                  </a:cubicBezTo>
                  <a:lnTo>
                    <a:pt x="3161792" y="1365250"/>
                  </a:lnTo>
                  <a:cubicBezTo>
                    <a:pt x="3161792" y="1516126"/>
                    <a:pt x="3039110" y="1638300"/>
                    <a:pt x="2887726" y="1638300"/>
                  </a:cubicBezTo>
                  <a:lnTo>
                    <a:pt x="274066" y="1638300"/>
                  </a:lnTo>
                  <a:cubicBezTo>
                    <a:pt x="122682" y="1638427"/>
                    <a:pt x="0" y="1516126"/>
                    <a:pt x="0" y="1365377"/>
                  </a:cubicBezTo>
                  <a:close/>
                </a:path>
              </a:pathLst>
            </a:custGeom>
            <a:solidFill>
              <a:srgbClr val="C6D9F1"/>
            </a:solidFill>
          </p:spPr>
        </p:sp>
      </p:grpSp>
      <p:sp>
        <p:nvSpPr>
          <p:cNvPr id="9" name="Freeform 9"/>
          <p:cNvSpPr/>
          <p:nvPr/>
        </p:nvSpPr>
        <p:spPr>
          <a:xfrm>
            <a:off x="4743450" y="3279639"/>
            <a:ext cx="2380869" cy="1238250"/>
          </a:xfrm>
          <a:custGeom>
            <a:avLst/>
            <a:gdLst/>
            <a:ahLst/>
            <a:cxnLst/>
            <a:rect l="l" t="t" r="r" b="b"/>
            <a:pathLst>
              <a:path w="2380869" h="1238250">
                <a:moveTo>
                  <a:pt x="0" y="0"/>
                </a:moveTo>
                <a:lnTo>
                  <a:pt x="2380869" y="0"/>
                </a:lnTo>
                <a:lnTo>
                  <a:pt x="2380869"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4748212" y="3707349"/>
            <a:ext cx="2325288" cy="1166973"/>
          </a:xfrm>
          <a:prstGeom prst="rect">
            <a:avLst/>
          </a:prstGeom>
        </p:spPr>
        <p:txBody>
          <a:bodyPr lIns="0" tIns="0" rIns="0" bIns="0" rtlCol="0" anchor="t">
            <a:spAutoFit/>
          </a:bodyPr>
          <a:lstStyle/>
          <a:p>
            <a:pPr algn="ctr">
              <a:lnSpc>
                <a:spcPts val="2693"/>
              </a:lnSpc>
            </a:pPr>
            <a:r>
              <a:rPr lang="en-US" sz="2244">
                <a:solidFill>
                  <a:srgbClr val="000000"/>
                </a:solidFill>
                <a:latin typeface="Raleway Bold"/>
              </a:rPr>
              <a:t>Pre-Processing</a:t>
            </a:r>
          </a:p>
        </p:txBody>
      </p:sp>
      <p:grpSp>
        <p:nvGrpSpPr>
          <p:cNvPr id="11" name="Group 11"/>
          <p:cNvGrpSpPr/>
          <p:nvPr/>
        </p:nvGrpSpPr>
        <p:grpSpPr>
          <a:xfrm>
            <a:off x="886460" y="3108118"/>
            <a:ext cx="2743200" cy="1520632"/>
            <a:chOff x="0" y="0"/>
            <a:chExt cx="3657600" cy="2027509"/>
          </a:xfrm>
        </p:grpSpPr>
        <p:sp>
          <p:nvSpPr>
            <p:cNvPr id="12" name="Freeform 12" descr="A blue sound wave on a white background  Description automatically generated"/>
            <p:cNvSpPr/>
            <p:nvPr/>
          </p:nvSpPr>
          <p:spPr>
            <a:xfrm>
              <a:off x="0" y="0"/>
              <a:ext cx="3657600" cy="2027555"/>
            </a:xfrm>
            <a:custGeom>
              <a:avLst/>
              <a:gdLst/>
              <a:ahLst/>
              <a:cxnLst/>
              <a:rect l="l" t="t" r="r" b="b"/>
              <a:pathLst>
                <a:path w="3657600" h="2027555">
                  <a:moveTo>
                    <a:pt x="0" y="0"/>
                  </a:moveTo>
                  <a:lnTo>
                    <a:pt x="3657600" y="0"/>
                  </a:lnTo>
                  <a:lnTo>
                    <a:pt x="3657600" y="2027555"/>
                  </a:lnTo>
                  <a:lnTo>
                    <a:pt x="0" y="2027555"/>
                  </a:lnTo>
                  <a:lnTo>
                    <a:pt x="0" y="0"/>
                  </a:lnTo>
                  <a:close/>
                </a:path>
              </a:pathLst>
            </a:custGeom>
            <a:blipFill>
              <a:blip r:embed="rId7"/>
              <a:stretch>
                <a:fillRect l="-47" r="-47" b="2"/>
              </a:stretch>
            </a:blipFill>
          </p:spPr>
        </p:sp>
      </p:grpSp>
      <p:sp>
        <p:nvSpPr>
          <p:cNvPr id="13" name="TextBox 13"/>
          <p:cNvSpPr txBox="1"/>
          <p:nvPr/>
        </p:nvSpPr>
        <p:spPr>
          <a:xfrm>
            <a:off x="1219200" y="2594610"/>
            <a:ext cx="2564130" cy="381000"/>
          </a:xfrm>
          <a:prstGeom prst="rect">
            <a:avLst/>
          </a:prstGeom>
        </p:spPr>
        <p:txBody>
          <a:bodyPr lIns="0" tIns="0" rIns="0" bIns="0" rtlCol="0" anchor="t">
            <a:spAutoFit/>
          </a:bodyPr>
          <a:lstStyle/>
          <a:p>
            <a:pPr algn="l">
              <a:lnSpc>
                <a:spcPts val="2879"/>
              </a:lnSpc>
            </a:pPr>
            <a:r>
              <a:rPr lang="en-US" sz="2400">
                <a:solidFill>
                  <a:srgbClr val="000000"/>
                </a:solidFill>
                <a:latin typeface="Raleway Bold"/>
              </a:rPr>
              <a:t>Raw EMG Signal</a:t>
            </a:r>
          </a:p>
        </p:txBody>
      </p:sp>
      <p:sp>
        <p:nvSpPr>
          <p:cNvPr id="14" name="TextBox 14"/>
          <p:cNvSpPr txBox="1"/>
          <p:nvPr/>
        </p:nvSpPr>
        <p:spPr>
          <a:xfrm>
            <a:off x="4743450" y="4865370"/>
            <a:ext cx="2396489" cy="733641"/>
          </a:xfrm>
          <a:prstGeom prst="rect">
            <a:avLst/>
          </a:prstGeom>
        </p:spPr>
        <p:txBody>
          <a:bodyPr lIns="0" tIns="0" rIns="0" bIns="0" rtlCol="0" anchor="t">
            <a:spAutoFit/>
          </a:bodyPr>
          <a:lstStyle/>
          <a:p>
            <a:pPr algn="l">
              <a:lnSpc>
                <a:spcPts val="2877"/>
              </a:lnSpc>
            </a:pPr>
            <a:r>
              <a:rPr lang="en-US" sz="2400">
                <a:solidFill>
                  <a:srgbClr val="000000"/>
                </a:solidFill>
                <a:latin typeface="Raleway Bold"/>
              </a:rPr>
              <a:t>Normalization</a:t>
            </a:r>
          </a:p>
          <a:p>
            <a:pPr algn="l">
              <a:lnSpc>
                <a:spcPts val="2879"/>
              </a:lnSpc>
            </a:pPr>
            <a:r>
              <a:rPr lang="en-US" sz="2400">
                <a:solidFill>
                  <a:srgbClr val="000000"/>
                </a:solidFill>
                <a:latin typeface="Raleway Bold"/>
              </a:rPr>
              <a:t>Denoising</a:t>
            </a:r>
          </a:p>
        </p:txBody>
      </p:sp>
      <p:grpSp>
        <p:nvGrpSpPr>
          <p:cNvPr id="15" name="Group 15"/>
          <p:cNvGrpSpPr/>
          <p:nvPr/>
        </p:nvGrpSpPr>
        <p:grpSpPr>
          <a:xfrm>
            <a:off x="9243985" y="3129858"/>
            <a:ext cx="2133600" cy="1228820"/>
            <a:chOff x="0" y="0"/>
            <a:chExt cx="2844800" cy="1638427"/>
          </a:xfrm>
        </p:grpSpPr>
        <p:sp>
          <p:nvSpPr>
            <p:cNvPr id="16" name="Freeform 16"/>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17" name="Freeform 17"/>
          <p:cNvSpPr/>
          <p:nvPr/>
        </p:nvSpPr>
        <p:spPr>
          <a:xfrm>
            <a:off x="9239223" y="3125096"/>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9290023" y="3564474"/>
            <a:ext cx="2041525" cy="342900"/>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Model Training </a:t>
            </a:r>
          </a:p>
        </p:txBody>
      </p:sp>
      <p:sp>
        <p:nvSpPr>
          <p:cNvPr id="19" name="TextBox 19"/>
          <p:cNvSpPr txBox="1"/>
          <p:nvPr/>
        </p:nvSpPr>
        <p:spPr>
          <a:xfrm>
            <a:off x="11591142" y="2172943"/>
            <a:ext cx="1512357" cy="346249"/>
          </a:xfrm>
          <a:prstGeom prst="rect">
            <a:avLst/>
          </a:prstGeom>
        </p:spPr>
        <p:txBody>
          <a:bodyPr wrap="square" lIns="0" tIns="0" rIns="0" bIns="0" rtlCol="0" anchor="t">
            <a:spAutoFit/>
          </a:bodyPr>
          <a:lstStyle/>
          <a:p>
            <a:pPr marL="275306" lvl="2" algn="l">
              <a:lnSpc>
                <a:spcPts val="2735"/>
              </a:lnSpc>
            </a:pPr>
            <a:endParaRPr lang="en-US" sz="2281" dirty="0">
              <a:solidFill>
                <a:srgbClr val="000000"/>
              </a:solidFill>
              <a:latin typeface="Raleway Bold"/>
            </a:endParaRPr>
          </a:p>
        </p:txBody>
      </p:sp>
      <p:grpSp>
        <p:nvGrpSpPr>
          <p:cNvPr id="20" name="Group 20"/>
          <p:cNvGrpSpPr/>
          <p:nvPr/>
        </p:nvGrpSpPr>
        <p:grpSpPr>
          <a:xfrm>
            <a:off x="13553436" y="6990875"/>
            <a:ext cx="2291237" cy="2291237"/>
            <a:chOff x="0" y="0"/>
            <a:chExt cx="3657600" cy="3657600"/>
          </a:xfrm>
        </p:grpSpPr>
        <p:sp>
          <p:nvSpPr>
            <p:cNvPr id="21" name="Freeform 21" descr="Premium AI Image | Dynamic Actions Unfolded Running and Jumping Sprite  Sheet of a Black Stick Figure on White Backgrou"/>
            <p:cNvSpPr/>
            <p:nvPr/>
          </p:nvSpPr>
          <p:spPr>
            <a:xfrm>
              <a:off x="0" y="0"/>
              <a:ext cx="3657600" cy="3657600"/>
            </a:xfrm>
            <a:custGeom>
              <a:avLst/>
              <a:gdLst/>
              <a:ahLst/>
              <a:cxnLst/>
              <a:rect l="l" t="t" r="r" b="b"/>
              <a:pathLst>
                <a:path w="3657600" h="3657600">
                  <a:moveTo>
                    <a:pt x="0" y="0"/>
                  </a:moveTo>
                  <a:lnTo>
                    <a:pt x="3657600" y="0"/>
                  </a:lnTo>
                  <a:lnTo>
                    <a:pt x="3657600" y="3657600"/>
                  </a:lnTo>
                  <a:lnTo>
                    <a:pt x="0" y="3657600"/>
                  </a:lnTo>
                  <a:lnTo>
                    <a:pt x="0" y="0"/>
                  </a:lnTo>
                  <a:close/>
                </a:path>
              </a:pathLst>
            </a:custGeom>
            <a:blipFill>
              <a:blip r:embed="rId10"/>
              <a:stretch>
                <a:fillRect/>
              </a:stretch>
            </a:blipFill>
          </p:spPr>
        </p:sp>
      </p:grpSp>
      <p:sp>
        <p:nvSpPr>
          <p:cNvPr id="22" name="TextBox 22"/>
          <p:cNvSpPr txBox="1"/>
          <p:nvPr/>
        </p:nvSpPr>
        <p:spPr>
          <a:xfrm>
            <a:off x="12860654" y="9589707"/>
            <a:ext cx="3962552" cy="371602"/>
          </a:xfrm>
          <a:prstGeom prst="rect">
            <a:avLst/>
          </a:prstGeom>
        </p:spPr>
        <p:txBody>
          <a:bodyPr lIns="0" tIns="0" rIns="0" bIns="0" rtlCol="0" anchor="t">
            <a:spAutoFit/>
          </a:bodyPr>
          <a:lstStyle/>
          <a:p>
            <a:pPr algn="l">
              <a:lnSpc>
                <a:spcPts val="2879"/>
              </a:lnSpc>
            </a:pPr>
            <a:r>
              <a:rPr lang="en-US" sz="2400">
                <a:solidFill>
                  <a:srgbClr val="000000"/>
                </a:solidFill>
                <a:latin typeface="Raleway Bold"/>
              </a:rPr>
              <a:t>Detection of Activity</a:t>
            </a:r>
          </a:p>
        </p:txBody>
      </p:sp>
      <p:sp>
        <p:nvSpPr>
          <p:cNvPr id="23" name="AutoShape 23"/>
          <p:cNvSpPr/>
          <p:nvPr/>
        </p:nvSpPr>
        <p:spPr>
          <a:xfrm>
            <a:off x="11382348" y="3744221"/>
            <a:ext cx="1787252" cy="49"/>
          </a:xfrm>
          <a:prstGeom prst="line">
            <a:avLst/>
          </a:prstGeom>
          <a:ln w="38100" cap="flat">
            <a:solidFill>
              <a:srgbClr val="000000"/>
            </a:solidFill>
            <a:prstDash val="solid"/>
            <a:headEnd type="none" w="sm" len="sm"/>
            <a:tailEnd type="arrow" w="med" len="sm"/>
          </a:ln>
        </p:spPr>
      </p:sp>
      <p:sp>
        <p:nvSpPr>
          <p:cNvPr id="24" name="AutoShape 24"/>
          <p:cNvSpPr/>
          <p:nvPr/>
        </p:nvSpPr>
        <p:spPr>
          <a:xfrm>
            <a:off x="3629660" y="3868434"/>
            <a:ext cx="1113790" cy="30330"/>
          </a:xfrm>
          <a:prstGeom prst="line">
            <a:avLst/>
          </a:prstGeom>
          <a:ln w="38100" cap="flat">
            <a:solidFill>
              <a:srgbClr val="000000"/>
            </a:solidFill>
            <a:prstDash val="solid"/>
            <a:headEnd type="none" w="sm" len="sm"/>
            <a:tailEnd type="arrow" w="med" len="sm"/>
          </a:ln>
        </p:spPr>
      </p:sp>
      <p:sp>
        <p:nvSpPr>
          <p:cNvPr id="25" name="AutoShape 25"/>
          <p:cNvSpPr/>
          <p:nvPr/>
        </p:nvSpPr>
        <p:spPr>
          <a:xfrm flipH="1" flipV="1">
            <a:off x="8443414" y="2110995"/>
            <a:ext cx="0" cy="3025838"/>
          </a:xfrm>
          <a:prstGeom prst="line">
            <a:avLst/>
          </a:prstGeom>
          <a:ln w="38100" cap="flat">
            <a:solidFill>
              <a:srgbClr val="000000"/>
            </a:solidFill>
            <a:prstDash val="solid"/>
            <a:headEnd type="none" w="sm" len="sm"/>
            <a:tailEnd type="none" w="sm" len="sm"/>
          </a:ln>
        </p:spPr>
      </p:sp>
      <p:sp>
        <p:nvSpPr>
          <p:cNvPr id="26" name="AutoShape 26"/>
          <p:cNvSpPr/>
          <p:nvPr/>
        </p:nvSpPr>
        <p:spPr>
          <a:xfrm>
            <a:off x="8443414" y="5143500"/>
            <a:ext cx="8183411" cy="0"/>
          </a:xfrm>
          <a:prstGeom prst="line">
            <a:avLst/>
          </a:prstGeom>
          <a:ln w="38100" cap="flat">
            <a:solidFill>
              <a:srgbClr val="000000"/>
            </a:solidFill>
            <a:prstDash val="solid"/>
            <a:headEnd type="none" w="sm" len="sm"/>
            <a:tailEnd type="none" w="sm" len="sm"/>
          </a:ln>
        </p:spPr>
      </p:sp>
      <p:sp>
        <p:nvSpPr>
          <p:cNvPr id="27" name="AutoShape 27"/>
          <p:cNvSpPr/>
          <p:nvPr/>
        </p:nvSpPr>
        <p:spPr>
          <a:xfrm>
            <a:off x="8443414" y="2110995"/>
            <a:ext cx="8183411" cy="0"/>
          </a:xfrm>
          <a:prstGeom prst="line">
            <a:avLst/>
          </a:prstGeom>
          <a:ln w="38100" cap="flat">
            <a:solidFill>
              <a:srgbClr val="000000"/>
            </a:solidFill>
            <a:prstDash val="solid"/>
            <a:headEnd type="none" w="sm" len="sm"/>
            <a:tailEnd type="none" w="sm" len="sm"/>
          </a:ln>
        </p:spPr>
      </p:sp>
      <p:sp>
        <p:nvSpPr>
          <p:cNvPr id="28" name="AutoShape 28"/>
          <p:cNvSpPr/>
          <p:nvPr/>
        </p:nvSpPr>
        <p:spPr>
          <a:xfrm>
            <a:off x="16626825" y="2110995"/>
            <a:ext cx="0" cy="3032505"/>
          </a:xfrm>
          <a:prstGeom prst="line">
            <a:avLst/>
          </a:prstGeom>
          <a:ln w="38100" cap="flat">
            <a:solidFill>
              <a:srgbClr val="000000"/>
            </a:solidFill>
            <a:prstDash val="solid"/>
            <a:headEnd type="none" w="sm" len="sm"/>
            <a:tailEnd type="none" w="sm" len="sm"/>
          </a:ln>
        </p:spPr>
      </p:sp>
      <p:sp>
        <p:nvSpPr>
          <p:cNvPr id="29" name="AutoShape 29"/>
          <p:cNvSpPr/>
          <p:nvPr/>
        </p:nvSpPr>
        <p:spPr>
          <a:xfrm>
            <a:off x="7129081" y="3935950"/>
            <a:ext cx="1303475" cy="0"/>
          </a:xfrm>
          <a:prstGeom prst="line">
            <a:avLst/>
          </a:prstGeom>
          <a:ln w="38100" cap="flat">
            <a:solidFill>
              <a:srgbClr val="000000"/>
            </a:solidFill>
            <a:prstDash val="solid"/>
            <a:headEnd type="none" w="sm" len="sm"/>
            <a:tailEnd type="arrow" w="med" len="sm"/>
          </a:ln>
        </p:spPr>
      </p:sp>
      <p:sp>
        <p:nvSpPr>
          <p:cNvPr id="30" name="AutoShape 30"/>
          <p:cNvSpPr/>
          <p:nvPr/>
        </p:nvSpPr>
        <p:spPr>
          <a:xfrm flipH="1">
            <a:off x="14699055" y="5143500"/>
            <a:ext cx="0" cy="1830230"/>
          </a:xfrm>
          <a:prstGeom prst="line">
            <a:avLst/>
          </a:prstGeom>
          <a:ln w="38100" cap="flat">
            <a:solidFill>
              <a:srgbClr val="000000"/>
            </a:solidFill>
            <a:prstDash val="solid"/>
            <a:headEnd type="none" w="sm" len="sm"/>
            <a:tailEnd type="arrow" w="med" len="sm"/>
          </a:ln>
        </p:spPr>
      </p:sp>
      <p:sp>
        <p:nvSpPr>
          <p:cNvPr id="31" name="TextBox 31"/>
          <p:cNvSpPr txBox="1"/>
          <p:nvPr/>
        </p:nvSpPr>
        <p:spPr>
          <a:xfrm>
            <a:off x="5775787" y="-56486"/>
            <a:ext cx="6351931" cy="1404112"/>
          </a:xfrm>
          <a:prstGeom prst="rect">
            <a:avLst/>
          </a:prstGeom>
        </p:spPr>
        <p:txBody>
          <a:bodyPr lIns="0" tIns="0" rIns="0" bIns="0" rtlCol="0" anchor="t">
            <a:spAutoFit/>
          </a:bodyPr>
          <a:lstStyle/>
          <a:p>
            <a:pPr algn="ctr">
              <a:lnSpc>
                <a:spcPts val="11519"/>
              </a:lnSpc>
            </a:pPr>
            <a:r>
              <a:rPr lang="en-US" sz="8000">
                <a:solidFill>
                  <a:srgbClr val="273384"/>
                </a:solidFill>
                <a:latin typeface="Eczar Bold"/>
              </a:rPr>
              <a:t>Methodology</a:t>
            </a:r>
          </a:p>
        </p:txBody>
      </p:sp>
      <p:grpSp>
        <p:nvGrpSpPr>
          <p:cNvPr id="32" name="Group 32"/>
          <p:cNvGrpSpPr/>
          <p:nvPr/>
        </p:nvGrpSpPr>
        <p:grpSpPr>
          <a:xfrm>
            <a:off x="4987638" y="1409700"/>
            <a:ext cx="7890129" cy="122682"/>
            <a:chOff x="0" y="0"/>
            <a:chExt cx="10520172" cy="163576"/>
          </a:xfrm>
        </p:grpSpPr>
        <p:sp>
          <p:nvSpPr>
            <p:cNvPr id="33" name="Freeform 33"/>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11"/>
              <a:stretch>
                <a:fillRect t="-1405" b="-1405"/>
              </a:stretch>
            </a:blipFill>
          </p:spPr>
        </p:sp>
      </p:grpSp>
      <p:sp>
        <p:nvSpPr>
          <p:cNvPr id="34" name="TextBox 34"/>
          <p:cNvSpPr txBox="1"/>
          <p:nvPr/>
        </p:nvSpPr>
        <p:spPr>
          <a:xfrm>
            <a:off x="10537207" y="8743950"/>
            <a:ext cx="2678430" cy="342900"/>
          </a:xfrm>
          <a:prstGeom prst="rect">
            <a:avLst/>
          </a:prstGeom>
        </p:spPr>
        <p:txBody>
          <a:bodyPr lIns="0" tIns="0" rIns="0" bIns="0" rtlCol="0" anchor="t">
            <a:spAutoFit/>
          </a:bodyPr>
          <a:lstStyle/>
          <a:p>
            <a:pPr algn="ctr">
              <a:lnSpc>
                <a:spcPts val="2628"/>
              </a:lnSpc>
              <a:spcBef>
                <a:spcPct val="0"/>
              </a:spcBef>
            </a:pPr>
            <a:r>
              <a:rPr lang="en-US" sz="2190">
                <a:solidFill>
                  <a:srgbClr val="000000"/>
                </a:solidFill>
                <a:latin typeface="Raleway Bold"/>
              </a:rPr>
              <a:t>Activity Recognition</a:t>
            </a:r>
          </a:p>
        </p:txBody>
      </p:sp>
      <p:sp>
        <p:nvSpPr>
          <p:cNvPr id="35" name="TextBox 35"/>
          <p:cNvSpPr txBox="1"/>
          <p:nvPr/>
        </p:nvSpPr>
        <p:spPr>
          <a:xfrm>
            <a:off x="9419342" y="2095407"/>
            <a:ext cx="5631025" cy="1304909"/>
          </a:xfrm>
          <a:prstGeom prst="rect">
            <a:avLst/>
          </a:prstGeom>
        </p:spPr>
        <p:txBody>
          <a:bodyPr wrap="square" lIns="0" tIns="0" rIns="0" bIns="0" rtlCol="0" anchor="t">
            <a:spAutoFit/>
          </a:bodyPr>
          <a:lstStyle/>
          <a:p>
            <a:pPr algn="ctr">
              <a:lnSpc>
                <a:spcPts val="5271"/>
              </a:lnSpc>
              <a:spcBef>
                <a:spcPct val="0"/>
              </a:spcBef>
            </a:pPr>
            <a:r>
              <a:rPr lang="en-US" sz="2400" b="1" dirty="0">
                <a:solidFill>
                  <a:srgbClr val="000000"/>
                </a:solidFill>
                <a:latin typeface="Raleway" pitchFamily="2" charset="0"/>
              </a:rPr>
              <a:t>Random Forest, CNN, LSTM, CNN+LSTM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5875" y="-12700"/>
            <a:ext cx="440436" cy="10312336"/>
          </a:xfrm>
          <a:custGeom>
            <a:avLst/>
            <a:gdLst/>
            <a:ahLst/>
            <a:cxnLst/>
            <a:rect l="l" t="t" r="r" b="b"/>
            <a:pathLst>
              <a:path w="440436" h="10312336">
                <a:moveTo>
                  <a:pt x="0" y="0"/>
                </a:moveTo>
                <a:lnTo>
                  <a:pt x="440436" y="0"/>
                </a:lnTo>
                <a:lnTo>
                  <a:pt x="440436" y="10312336"/>
                </a:lnTo>
                <a:lnTo>
                  <a:pt x="0" y="10312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5651450" y="541000"/>
            <a:ext cx="1950750" cy="303814"/>
          </a:xfrm>
          <a:prstGeom prst="rect">
            <a:avLst/>
          </a:prstGeom>
        </p:spPr>
        <p:txBody>
          <a:bodyPr lIns="0" tIns="0" rIns="0" bIns="0" rtlCol="0" anchor="t">
            <a:spAutoFit/>
          </a:bodyPr>
          <a:lstStyle/>
          <a:p>
            <a:pPr algn="r">
              <a:lnSpc>
                <a:spcPts val="2160"/>
              </a:lnSpc>
            </a:pPr>
            <a:r>
              <a:rPr lang="en-US" sz="1800">
                <a:solidFill>
                  <a:srgbClr val="888888"/>
                </a:solidFill>
                <a:latin typeface="Times New Roman"/>
              </a:rPr>
              <a:t>8</a:t>
            </a:r>
          </a:p>
        </p:txBody>
      </p:sp>
      <p:grpSp>
        <p:nvGrpSpPr>
          <p:cNvPr id="4" name="Group 4"/>
          <p:cNvGrpSpPr/>
          <p:nvPr/>
        </p:nvGrpSpPr>
        <p:grpSpPr>
          <a:xfrm>
            <a:off x="15589567" y="2190060"/>
            <a:ext cx="2133600" cy="1228820"/>
            <a:chOff x="0" y="0"/>
            <a:chExt cx="2844800" cy="1638427"/>
          </a:xfrm>
        </p:grpSpPr>
        <p:sp>
          <p:nvSpPr>
            <p:cNvPr id="5" name="Freeform 5"/>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6" name="Freeform 6"/>
          <p:cNvSpPr/>
          <p:nvPr/>
        </p:nvSpPr>
        <p:spPr>
          <a:xfrm>
            <a:off x="15584805" y="2185298"/>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5635605" y="2624676"/>
            <a:ext cx="2041525" cy="342900"/>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Classification</a:t>
            </a:r>
          </a:p>
        </p:txBody>
      </p:sp>
      <p:grpSp>
        <p:nvGrpSpPr>
          <p:cNvPr id="8" name="Group 8"/>
          <p:cNvGrpSpPr/>
          <p:nvPr/>
        </p:nvGrpSpPr>
        <p:grpSpPr>
          <a:xfrm>
            <a:off x="10538399" y="2190060"/>
            <a:ext cx="2133600" cy="1228820"/>
            <a:chOff x="0" y="0"/>
            <a:chExt cx="2844800" cy="1638427"/>
          </a:xfrm>
        </p:grpSpPr>
        <p:sp>
          <p:nvSpPr>
            <p:cNvPr id="9" name="Freeform 9"/>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10" name="Freeform 10"/>
          <p:cNvSpPr/>
          <p:nvPr/>
        </p:nvSpPr>
        <p:spPr>
          <a:xfrm>
            <a:off x="10533636" y="2185298"/>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584436" y="2219429"/>
            <a:ext cx="2041525" cy="1153394"/>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Feature Extraction</a:t>
            </a:r>
          </a:p>
        </p:txBody>
      </p:sp>
      <p:grpSp>
        <p:nvGrpSpPr>
          <p:cNvPr id="12" name="Group 12"/>
          <p:cNvGrpSpPr/>
          <p:nvPr/>
        </p:nvGrpSpPr>
        <p:grpSpPr>
          <a:xfrm>
            <a:off x="4497539" y="3389994"/>
            <a:ext cx="2371344" cy="1228820"/>
            <a:chOff x="0" y="0"/>
            <a:chExt cx="3161792" cy="1638427"/>
          </a:xfrm>
        </p:grpSpPr>
        <p:sp>
          <p:nvSpPr>
            <p:cNvPr id="13" name="Freeform 13"/>
            <p:cNvSpPr/>
            <p:nvPr/>
          </p:nvSpPr>
          <p:spPr>
            <a:xfrm>
              <a:off x="0" y="0"/>
              <a:ext cx="3161792" cy="1638427"/>
            </a:xfrm>
            <a:custGeom>
              <a:avLst/>
              <a:gdLst/>
              <a:ahLst/>
              <a:cxnLst/>
              <a:rect l="l" t="t" r="r" b="b"/>
              <a:pathLst>
                <a:path w="3161792" h="1638427">
                  <a:moveTo>
                    <a:pt x="0" y="273050"/>
                  </a:moveTo>
                  <a:cubicBezTo>
                    <a:pt x="0" y="122301"/>
                    <a:pt x="122682" y="0"/>
                    <a:pt x="274066" y="0"/>
                  </a:cubicBezTo>
                  <a:lnTo>
                    <a:pt x="2887726" y="0"/>
                  </a:lnTo>
                  <a:cubicBezTo>
                    <a:pt x="3039110" y="0"/>
                    <a:pt x="3161792" y="122301"/>
                    <a:pt x="3161792" y="273050"/>
                  </a:cubicBezTo>
                  <a:lnTo>
                    <a:pt x="3161792" y="1365250"/>
                  </a:lnTo>
                  <a:cubicBezTo>
                    <a:pt x="3161792" y="1516126"/>
                    <a:pt x="3039110" y="1638300"/>
                    <a:pt x="2887726" y="1638300"/>
                  </a:cubicBezTo>
                  <a:lnTo>
                    <a:pt x="274066" y="1638300"/>
                  </a:lnTo>
                  <a:cubicBezTo>
                    <a:pt x="122682" y="1638427"/>
                    <a:pt x="0" y="1516126"/>
                    <a:pt x="0" y="1365377"/>
                  </a:cubicBezTo>
                  <a:close/>
                </a:path>
              </a:pathLst>
            </a:custGeom>
            <a:solidFill>
              <a:srgbClr val="C6D9F1"/>
            </a:solidFill>
          </p:spPr>
        </p:sp>
      </p:grpSp>
      <p:sp>
        <p:nvSpPr>
          <p:cNvPr id="14" name="Freeform 14"/>
          <p:cNvSpPr/>
          <p:nvPr/>
        </p:nvSpPr>
        <p:spPr>
          <a:xfrm>
            <a:off x="4492777" y="3385231"/>
            <a:ext cx="2380869" cy="1238250"/>
          </a:xfrm>
          <a:custGeom>
            <a:avLst/>
            <a:gdLst/>
            <a:ahLst/>
            <a:cxnLst/>
            <a:rect l="l" t="t" r="r" b="b"/>
            <a:pathLst>
              <a:path w="2380869" h="1238250">
                <a:moveTo>
                  <a:pt x="0" y="0"/>
                </a:moveTo>
                <a:lnTo>
                  <a:pt x="2380869" y="0"/>
                </a:lnTo>
                <a:lnTo>
                  <a:pt x="2380869" y="1238250"/>
                </a:lnTo>
                <a:lnTo>
                  <a:pt x="0" y="1238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543577" y="3824609"/>
            <a:ext cx="2279250" cy="342900"/>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Pre-Processing</a:t>
            </a:r>
          </a:p>
        </p:txBody>
      </p:sp>
      <p:grpSp>
        <p:nvGrpSpPr>
          <p:cNvPr id="16" name="Group 16"/>
          <p:cNvGrpSpPr/>
          <p:nvPr/>
        </p:nvGrpSpPr>
        <p:grpSpPr>
          <a:xfrm>
            <a:off x="886460" y="3259869"/>
            <a:ext cx="2743200" cy="1520632"/>
            <a:chOff x="0" y="0"/>
            <a:chExt cx="3657600" cy="2027509"/>
          </a:xfrm>
        </p:grpSpPr>
        <p:sp>
          <p:nvSpPr>
            <p:cNvPr id="17" name="Freeform 17" descr="A blue sound wave on a white background  Description automatically generated"/>
            <p:cNvSpPr/>
            <p:nvPr/>
          </p:nvSpPr>
          <p:spPr>
            <a:xfrm>
              <a:off x="0" y="0"/>
              <a:ext cx="3657600" cy="2027555"/>
            </a:xfrm>
            <a:custGeom>
              <a:avLst/>
              <a:gdLst/>
              <a:ahLst/>
              <a:cxnLst/>
              <a:rect l="l" t="t" r="r" b="b"/>
              <a:pathLst>
                <a:path w="3657600" h="2027555">
                  <a:moveTo>
                    <a:pt x="0" y="0"/>
                  </a:moveTo>
                  <a:lnTo>
                    <a:pt x="3657600" y="0"/>
                  </a:lnTo>
                  <a:lnTo>
                    <a:pt x="3657600" y="2027555"/>
                  </a:lnTo>
                  <a:lnTo>
                    <a:pt x="0" y="2027555"/>
                  </a:lnTo>
                  <a:lnTo>
                    <a:pt x="0" y="0"/>
                  </a:lnTo>
                  <a:close/>
                </a:path>
              </a:pathLst>
            </a:custGeom>
            <a:blipFill>
              <a:blip r:embed="rId9"/>
              <a:stretch>
                <a:fillRect l="-47" r="-47" b="2"/>
              </a:stretch>
            </a:blipFill>
          </p:spPr>
        </p:sp>
      </p:grpSp>
      <p:sp>
        <p:nvSpPr>
          <p:cNvPr id="18" name="TextBox 18"/>
          <p:cNvSpPr txBox="1"/>
          <p:nvPr/>
        </p:nvSpPr>
        <p:spPr>
          <a:xfrm>
            <a:off x="1219200" y="2594610"/>
            <a:ext cx="2564130" cy="381000"/>
          </a:xfrm>
          <a:prstGeom prst="rect">
            <a:avLst/>
          </a:prstGeom>
        </p:spPr>
        <p:txBody>
          <a:bodyPr lIns="0" tIns="0" rIns="0" bIns="0" rtlCol="0" anchor="t">
            <a:spAutoFit/>
          </a:bodyPr>
          <a:lstStyle/>
          <a:p>
            <a:pPr algn="l">
              <a:lnSpc>
                <a:spcPts val="2879"/>
              </a:lnSpc>
            </a:pPr>
            <a:r>
              <a:rPr lang="en-US" sz="2400">
                <a:solidFill>
                  <a:srgbClr val="000000"/>
                </a:solidFill>
                <a:latin typeface="Raleway Bold"/>
              </a:rPr>
              <a:t>Raw EMG Signal</a:t>
            </a:r>
          </a:p>
        </p:txBody>
      </p:sp>
      <p:sp>
        <p:nvSpPr>
          <p:cNvPr id="19" name="TextBox 19"/>
          <p:cNvSpPr txBox="1"/>
          <p:nvPr/>
        </p:nvSpPr>
        <p:spPr>
          <a:xfrm>
            <a:off x="4581138" y="4777448"/>
            <a:ext cx="1896423" cy="582472"/>
          </a:xfrm>
          <a:prstGeom prst="rect">
            <a:avLst/>
          </a:prstGeom>
        </p:spPr>
        <p:txBody>
          <a:bodyPr lIns="0" tIns="0" rIns="0" bIns="0" rtlCol="0" anchor="t">
            <a:spAutoFit/>
          </a:bodyPr>
          <a:lstStyle/>
          <a:p>
            <a:pPr algn="l">
              <a:lnSpc>
                <a:spcPts val="2278"/>
              </a:lnSpc>
            </a:pPr>
            <a:r>
              <a:rPr lang="en-US" sz="1899" dirty="0">
                <a:solidFill>
                  <a:srgbClr val="000000"/>
                </a:solidFill>
                <a:latin typeface="Raleway Bold"/>
              </a:rPr>
              <a:t>Denoising</a:t>
            </a:r>
          </a:p>
          <a:p>
            <a:pPr algn="l">
              <a:lnSpc>
                <a:spcPts val="2278"/>
              </a:lnSpc>
            </a:pPr>
            <a:r>
              <a:rPr lang="en-US" sz="1899" dirty="0">
                <a:solidFill>
                  <a:srgbClr val="000000"/>
                </a:solidFill>
                <a:latin typeface="Raleway Bold"/>
              </a:rPr>
              <a:t>Normalization</a:t>
            </a:r>
          </a:p>
        </p:txBody>
      </p:sp>
      <p:grpSp>
        <p:nvGrpSpPr>
          <p:cNvPr id="20" name="Group 20"/>
          <p:cNvGrpSpPr/>
          <p:nvPr/>
        </p:nvGrpSpPr>
        <p:grpSpPr>
          <a:xfrm>
            <a:off x="7710006" y="2190059"/>
            <a:ext cx="2133600" cy="1228820"/>
            <a:chOff x="0" y="0"/>
            <a:chExt cx="2844800" cy="1638427"/>
          </a:xfrm>
        </p:grpSpPr>
        <p:sp>
          <p:nvSpPr>
            <p:cNvPr id="21" name="Freeform 21"/>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22" name="Freeform 22"/>
          <p:cNvSpPr/>
          <p:nvPr/>
        </p:nvSpPr>
        <p:spPr>
          <a:xfrm>
            <a:off x="7705243" y="2185297"/>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7756043" y="2219428"/>
            <a:ext cx="2041525" cy="1153394"/>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Time Frequency Analysis</a:t>
            </a:r>
          </a:p>
        </p:txBody>
      </p:sp>
      <p:sp>
        <p:nvSpPr>
          <p:cNvPr id="24" name="TextBox 24"/>
          <p:cNvSpPr txBox="1"/>
          <p:nvPr/>
        </p:nvSpPr>
        <p:spPr>
          <a:xfrm>
            <a:off x="8682053" y="3494086"/>
            <a:ext cx="1462297" cy="1082526"/>
          </a:xfrm>
          <a:prstGeom prst="rect">
            <a:avLst/>
          </a:prstGeom>
        </p:spPr>
        <p:txBody>
          <a:bodyPr lIns="0" tIns="0" rIns="0" bIns="0" rtlCol="0" anchor="t">
            <a:spAutoFit/>
          </a:bodyPr>
          <a:lstStyle/>
          <a:p>
            <a:pPr algn="l">
              <a:lnSpc>
                <a:spcPts val="2133"/>
              </a:lnSpc>
            </a:pPr>
            <a:r>
              <a:rPr lang="en-US" sz="1778">
                <a:solidFill>
                  <a:srgbClr val="000000"/>
                </a:solidFill>
                <a:latin typeface="Raleway Bold"/>
              </a:rPr>
              <a:t>Short Time Fourier Transform (STFT)</a:t>
            </a:r>
          </a:p>
        </p:txBody>
      </p:sp>
      <p:sp>
        <p:nvSpPr>
          <p:cNvPr id="25" name="TextBox 25"/>
          <p:cNvSpPr txBox="1"/>
          <p:nvPr/>
        </p:nvSpPr>
        <p:spPr>
          <a:xfrm>
            <a:off x="11016986" y="3678777"/>
            <a:ext cx="1601875" cy="585557"/>
          </a:xfrm>
          <a:prstGeom prst="rect">
            <a:avLst/>
          </a:prstGeom>
        </p:spPr>
        <p:txBody>
          <a:bodyPr lIns="0" tIns="0" rIns="0" bIns="0" rtlCol="0" anchor="t">
            <a:spAutoFit/>
          </a:bodyPr>
          <a:lstStyle/>
          <a:p>
            <a:pPr algn="l">
              <a:lnSpc>
                <a:spcPts val="2290"/>
              </a:lnSpc>
            </a:pPr>
            <a:r>
              <a:rPr lang="en-US" sz="1909">
                <a:solidFill>
                  <a:srgbClr val="000000"/>
                </a:solidFill>
                <a:latin typeface="Raleway Bold"/>
              </a:rPr>
              <a:t>Transfer Learning</a:t>
            </a:r>
          </a:p>
        </p:txBody>
      </p:sp>
      <p:grpSp>
        <p:nvGrpSpPr>
          <p:cNvPr id="26" name="Group 26"/>
          <p:cNvGrpSpPr/>
          <p:nvPr/>
        </p:nvGrpSpPr>
        <p:grpSpPr>
          <a:xfrm>
            <a:off x="1939950" y="6780634"/>
            <a:ext cx="2408025" cy="2408025"/>
            <a:chOff x="0" y="0"/>
            <a:chExt cx="3657600" cy="3657600"/>
          </a:xfrm>
        </p:grpSpPr>
        <p:sp>
          <p:nvSpPr>
            <p:cNvPr id="27" name="Freeform 27" descr="Premium AI Image | Dynamic Actions Unfolded Running and Jumping Sprite  Sheet of a Black Stick Figure on White Backgrou"/>
            <p:cNvSpPr/>
            <p:nvPr/>
          </p:nvSpPr>
          <p:spPr>
            <a:xfrm>
              <a:off x="0" y="0"/>
              <a:ext cx="3657600" cy="3657600"/>
            </a:xfrm>
            <a:custGeom>
              <a:avLst/>
              <a:gdLst/>
              <a:ahLst/>
              <a:cxnLst/>
              <a:rect l="l" t="t" r="r" b="b"/>
              <a:pathLst>
                <a:path w="3657600" h="3657600">
                  <a:moveTo>
                    <a:pt x="0" y="0"/>
                  </a:moveTo>
                  <a:lnTo>
                    <a:pt x="3657600" y="0"/>
                  </a:lnTo>
                  <a:lnTo>
                    <a:pt x="3657600" y="3657600"/>
                  </a:lnTo>
                  <a:lnTo>
                    <a:pt x="0" y="3657600"/>
                  </a:lnTo>
                  <a:lnTo>
                    <a:pt x="0" y="0"/>
                  </a:lnTo>
                  <a:close/>
                </a:path>
              </a:pathLst>
            </a:custGeom>
            <a:blipFill>
              <a:blip r:embed="rId10"/>
              <a:stretch>
                <a:fillRect/>
              </a:stretch>
            </a:blipFill>
          </p:spPr>
        </p:sp>
      </p:grpSp>
      <p:sp>
        <p:nvSpPr>
          <p:cNvPr id="28" name="TextBox 28"/>
          <p:cNvSpPr txBox="1"/>
          <p:nvPr/>
        </p:nvSpPr>
        <p:spPr>
          <a:xfrm>
            <a:off x="8682053" y="9589707"/>
            <a:ext cx="3962552" cy="371602"/>
          </a:xfrm>
          <a:prstGeom prst="rect">
            <a:avLst/>
          </a:prstGeom>
        </p:spPr>
        <p:txBody>
          <a:bodyPr lIns="0" tIns="0" rIns="0" bIns="0" rtlCol="0" anchor="t">
            <a:spAutoFit/>
          </a:bodyPr>
          <a:lstStyle/>
          <a:p>
            <a:pPr algn="l">
              <a:lnSpc>
                <a:spcPts val="2879"/>
              </a:lnSpc>
            </a:pPr>
            <a:r>
              <a:rPr lang="en-US" sz="2400">
                <a:solidFill>
                  <a:srgbClr val="000000"/>
                </a:solidFill>
                <a:latin typeface="Raleway Bold"/>
              </a:rPr>
              <a:t>Detection of Activity</a:t>
            </a:r>
          </a:p>
        </p:txBody>
      </p:sp>
      <p:grpSp>
        <p:nvGrpSpPr>
          <p:cNvPr id="29" name="Group 29"/>
          <p:cNvGrpSpPr/>
          <p:nvPr/>
        </p:nvGrpSpPr>
        <p:grpSpPr>
          <a:xfrm>
            <a:off x="13129199" y="2184758"/>
            <a:ext cx="2133600" cy="1228820"/>
            <a:chOff x="0" y="0"/>
            <a:chExt cx="2844800" cy="1638427"/>
          </a:xfrm>
        </p:grpSpPr>
        <p:sp>
          <p:nvSpPr>
            <p:cNvPr id="30" name="Freeform 30"/>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31" name="Freeform 31"/>
          <p:cNvSpPr/>
          <p:nvPr/>
        </p:nvSpPr>
        <p:spPr>
          <a:xfrm>
            <a:off x="13124436" y="2179996"/>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13175236" y="2452686"/>
            <a:ext cx="2041525" cy="676275"/>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Dimensionality Reduction</a:t>
            </a:r>
          </a:p>
        </p:txBody>
      </p:sp>
      <p:sp>
        <p:nvSpPr>
          <p:cNvPr id="33" name="TextBox 33"/>
          <p:cNvSpPr txBox="1"/>
          <p:nvPr/>
        </p:nvSpPr>
        <p:spPr>
          <a:xfrm>
            <a:off x="13581380" y="3599334"/>
            <a:ext cx="1576421" cy="866775"/>
          </a:xfrm>
          <a:prstGeom prst="rect">
            <a:avLst/>
          </a:prstGeom>
        </p:spPr>
        <p:txBody>
          <a:bodyPr lIns="0" tIns="0" rIns="0" bIns="0" rtlCol="0" anchor="t">
            <a:spAutoFit/>
          </a:bodyPr>
          <a:lstStyle/>
          <a:p>
            <a:pPr algn="l">
              <a:lnSpc>
                <a:spcPts val="2261"/>
              </a:lnSpc>
              <a:spcBef>
                <a:spcPct val="0"/>
              </a:spcBef>
            </a:pPr>
            <a:r>
              <a:rPr lang="en-US" sz="1884">
                <a:solidFill>
                  <a:srgbClr val="000000"/>
                </a:solidFill>
                <a:latin typeface="Raleway Bold"/>
              </a:rPr>
              <a:t>Principal Component Analysis</a:t>
            </a:r>
          </a:p>
        </p:txBody>
      </p:sp>
      <p:sp>
        <p:nvSpPr>
          <p:cNvPr id="34" name="TextBox 34"/>
          <p:cNvSpPr txBox="1"/>
          <p:nvPr/>
        </p:nvSpPr>
        <p:spPr>
          <a:xfrm>
            <a:off x="15651450" y="3566742"/>
            <a:ext cx="1404428" cy="809625"/>
          </a:xfrm>
          <a:prstGeom prst="rect">
            <a:avLst/>
          </a:prstGeom>
        </p:spPr>
        <p:txBody>
          <a:bodyPr lIns="0" tIns="0" rIns="0" bIns="0" rtlCol="0" anchor="t">
            <a:spAutoFit/>
          </a:bodyPr>
          <a:lstStyle/>
          <a:p>
            <a:pPr algn="l">
              <a:lnSpc>
                <a:spcPts val="2160"/>
              </a:lnSpc>
              <a:spcBef>
                <a:spcPct val="0"/>
              </a:spcBef>
            </a:pPr>
            <a:r>
              <a:rPr lang="en-US" sz="1800">
                <a:solidFill>
                  <a:srgbClr val="000000"/>
                </a:solidFill>
                <a:latin typeface="Raleway Bold"/>
              </a:rPr>
              <a:t>Fully Connected Layers</a:t>
            </a:r>
          </a:p>
        </p:txBody>
      </p:sp>
      <p:grpSp>
        <p:nvGrpSpPr>
          <p:cNvPr id="35" name="Group 35"/>
          <p:cNvGrpSpPr/>
          <p:nvPr/>
        </p:nvGrpSpPr>
        <p:grpSpPr>
          <a:xfrm>
            <a:off x="13413105" y="5539822"/>
            <a:ext cx="2133600" cy="1228820"/>
            <a:chOff x="0" y="0"/>
            <a:chExt cx="2844800" cy="1638427"/>
          </a:xfrm>
        </p:grpSpPr>
        <p:sp>
          <p:nvSpPr>
            <p:cNvPr id="36" name="Freeform 36"/>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37" name="TextBox 37"/>
          <p:cNvSpPr txBox="1"/>
          <p:nvPr/>
        </p:nvSpPr>
        <p:spPr>
          <a:xfrm>
            <a:off x="13505180" y="5849796"/>
            <a:ext cx="2041525" cy="342900"/>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Classification</a:t>
            </a:r>
          </a:p>
        </p:txBody>
      </p:sp>
      <p:grpSp>
        <p:nvGrpSpPr>
          <p:cNvPr id="38" name="Group 38"/>
          <p:cNvGrpSpPr/>
          <p:nvPr/>
        </p:nvGrpSpPr>
        <p:grpSpPr>
          <a:xfrm>
            <a:off x="10328099" y="5516111"/>
            <a:ext cx="2133600" cy="1228820"/>
            <a:chOff x="0" y="0"/>
            <a:chExt cx="2844800" cy="1638427"/>
          </a:xfrm>
        </p:grpSpPr>
        <p:sp>
          <p:nvSpPr>
            <p:cNvPr id="39" name="Freeform 39"/>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40" name="Freeform 40"/>
          <p:cNvSpPr/>
          <p:nvPr/>
        </p:nvSpPr>
        <p:spPr>
          <a:xfrm>
            <a:off x="10323336" y="5511349"/>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TextBox 41"/>
          <p:cNvSpPr txBox="1"/>
          <p:nvPr/>
        </p:nvSpPr>
        <p:spPr>
          <a:xfrm>
            <a:off x="10374136" y="5784040"/>
            <a:ext cx="2041525" cy="676275"/>
          </a:xfrm>
          <a:prstGeom prst="rect">
            <a:avLst/>
          </a:prstGeom>
        </p:spPr>
        <p:txBody>
          <a:bodyPr lIns="0" tIns="0" rIns="0" bIns="0" rtlCol="0" anchor="t">
            <a:spAutoFit/>
          </a:bodyPr>
          <a:lstStyle/>
          <a:p>
            <a:pPr algn="ctr">
              <a:lnSpc>
                <a:spcPts val="2640"/>
              </a:lnSpc>
            </a:pPr>
            <a:r>
              <a:rPr lang="en-US" sz="2200">
                <a:solidFill>
                  <a:srgbClr val="000000"/>
                </a:solidFill>
                <a:latin typeface="Raleway Bold"/>
              </a:rPr>
              <a:t>Feature Extraction</a:t>
            </a:r>
          </a:p>
        </p:txBody>
      </p:sp>
      <p:grpSp>
        <p:nvGrpSpPr>
          <p:cNvPr id="42" name="Group 42"/>
          <p:cNvGrpSpPr/>
          <p:nvPr/>
        </p:nvGrpSpPr>
        <p:grpSpPr>
          <a:xfrm>
            <a:off x="7139548" y="5520874"/>
            <a:ext cx="2133600" cy="1228820"/>
            <a:chOff x="0" y="0"/>
            <a:chExt cx="2844800" cy="1638427"/>
          </a:xfrm>
        </p:grpSpPr>
        <p:sp>
          <p:nvSpPr>
            <p:cNvPr id="43" name="Freeform 43"/>
            <p:cNvSpPr/>
            <p:nvPr/>
          </p:nvSpPr>
          <p:spPr>
            <a:xfrm>
              <a:off x="0" y="0"/>
              <a:ext cx="2844800" cy="1638427"/>
            </a:xfrm>
            <a:custGeom>
              <a:avLst/>
              <a:gdLst/>
              <a:ahLst/>
              <a:cxnLst/>
              <a:rect l="l" t="t" r="r" b="b"/>
              <a:pathLst>
                <a:path w="2844800" h="1638427">
                  <a:moveTo>
                    <a:pt x="0" y="273050"/>
                  </a:moveTo>
                  <a:cubicBezTo>
                    <a:pt x="0" y="122301"/>
                    <a:pt x="122682" y="0"/>
                    <a:pt x="273939" y="0"/>
                  </a:cubicBezTo>
                  <a:lnTo>
                    <a:pt x="2570861" y="0"/>
                  </a:lnTo>
                  <a:cubicBezTo>
                    <a:pt x="2722118" y="0"/>
                    <a:pt x="2844800" y="122301"/>
                    <a:pt x="2844800" y="273050"/>
                  </a:cubicBezTo>
                  <a:lnTo>
                    <a:pt x="2844800" y="1365250"/>
                  </a:lnTo>
                  <a:cubicBezTo>
                    <a:pt x="2844800" y="1516126"/>
                    <a:pt x="2722118" y="1638300"/>
                    <a:pt x="2570861" y="1638300"/>
                  </a:cubicBezTo>
                  <a:lnTo>
                    <a:pt x="273939" y="1638300"/>
                  </a:lnTo>
                  <a:cubicBezTo>
                    <a:pt x="122682" y="1638427"/>
                    <a:pt x="0" y="1516126"/>
                    <a:pt x="0" y="1365377"/>
                  </a:cubicBezTo>
                  <a:close/>
                </a:path>
              </a:pathLst>
            </a:custGeom>
            <a:solidFill>
              <a:srgbClr val="C6D9F1"/>
            </a:solidFill>
          </p:spPr>
        </p:sp>
      </p:grpSp>
      <p:sp>
        <p:nvSpPr>
          <p:cNvPr id="44" name="Freeform 44"/>
          <p:cNvSpPr/>
          <p:nvPr/>
        </p:nvSpPr>
        <p:spPr>
          <a:xfrm rot="34441">
            <a:off x="7139524" y="5523619"/>
            <a:ext cx="2143125" cy="1238250"/>
          </a:xfrm>
          <a:custGeom>
            <a:avLst/>
            <a:gdLst/>
            <a:ahLst/>
            <a:cxnLst/>
            <a:rect l="l" t="t" r="r" b="b"/>
            <a:pathLst>
              <a:path w="2143125" h="1238250">
                <a:moveTo>
                  <a:pt x="0" y="0"/>
                </a:moveTo>
                <a:lnTo>
                  <a:pt x="2143125" y="0"/>
                </a:lnTo>
                <a:lnTo>
                  <a:pt x="2143125" y="1238250"/>
                </a:lnTo>
                <a:lnTo>
                  <a:pt x="0" y="1238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5" name="TextBox 45"/>
          <p:cNvSpPr txBox="1"/>
          <p:nvPr/>
        </p:nvSpPr>
        <p:spPr>
          <a:xfrm>
            <a:off x="7185586" y="5788802"/>
            <a:ext cx="2041525" cy="676275"/>
          </a:xfrm>
          <a:prstGeom prst="rect">
            <a:avLst/>
          </a:prstGeom>
        </p:spPr>
        <p:txBody>
          <a:bodyPr lIns="0" tIns="0" rIns="0" bIns="0" rtlCol="0" anchor="t">
            <a:spAutoFit/>
          </a:bodyPr>
          <a:lstStyle/>
          <a:p>
            <a:pPr algn="ctr">
              <a:lnSpc>
                <a:spcPts val="2640"/>
              </a:lnSpc>
            </a:pPr>
            <a:r>
              <a:rPr lang="en-US" sz="2200" dirty="0">
                <a:solidFill>
                  <a:srgbClr val="000000"/>
                </a:solidFill>
                <a:latin typeface="Raleway Bold"/>
              </a:rPr>
              <a:t>Synchro Squeezing </a:t>
            </a:r>
          </a:p>
        </p:txBody>
      </p:sp>
      <p:sp>
        <p:nvSpPr>
          <p:cNvPr id="47" name="AutoShape 47"/>
          <p:cNvSpPr/>
          <p:nvPr/>
        </p:nvSpPr>
        <p:spPr>
          <a:xfrm flipH="1" flipV="1">
            <a:off x="16168769" y="5075901"/>
            <a:ext cx="19050" cy="2893092"/>
          </a:xfrm>
          <a:prstGeom prst="line">
            <a:avLst/>
          </a:prstGeom>
          <a:ln w="38100" cap="flat">
            <a:solidFill>
              <a:srgbClr val="000000"/>
            </a:solidFill>
            <a:prstDash val="solid"/>
            <a:headEnd type="none" w="sm" len="sm"/>
            <a:tailEnd type="none" w="sm" len="sm"/>
          </a:ln>
        </p:spPr>
      </p:sp>
      <p:sp>
        <p:nvSpPr>
          <p:cNvPr id="48" name="AutoShape 48"/>
          <p:cNvSpPr/>
          <p:nvPr/>
        </p:nvSpPr>
        <p:spPr>
          <a:xfrm>
            <a:off x="9695579" y="7940293"/>
            <a:ext cx="6492240" cy="0"/>
          </a:xfrm>
          <a:prstGeom prst="line">
            <a:avLst/>
          </a:prstGeom>
          <a:ln w="38100" cap="flat">
            <a:solidFill>
              <a:srgbClr val="000000"/>
            </a:solidFill>
            <a:prstDash val="solid"/>
            <a:headEnd type="none" w="sm" len="sm"/>
            <a:tailEnd type="none" w="sm" len="sm"/>
          </a:ln>
        </p:spPr>
      </p:sp>
      <p:sp>
        <p:nvSpPr>
          <p:cNvPr id="49" name="AutoShape 49"/>
          <p:cNvSpPr/>
          <p:nvPr/>
        </p:nvSpPr>
        <p:spPr>
          <a:xfrm>
            <a:off x="9676529" y="5056851"/>
            <a:ext cx="6492240" cy="0"/>
          </a:xfrm>
          <a:prstGeom prst="line">
            <a:avLst/>
          </a:prstGeom>
          <a:ln w="38100" cap="flat">
            <a:solidFill>
              <a:srgbClr val="000000"/>
            </a:solidFill>
            <a:prstDash val="solid"/>
            <a:headEnd type="none" w="sm" len="sm"/>
            <a:tailEnd type="none" w="sm" len="sm"/>
          </a:ln>
        </p:spPr>
      </p:sp>
      <p:sp>
        <p:nvSpPr>
          <p:cNvPr id="50" name="AutoShape 50"/>
          <p:cNvSpPr/>
          <p:nvPr/>
        </p:nvSpPr>
        <p:spPr>
          <a:xfrm>
            <a:off x="9695579" y="5075901"/>
            <a:ext cx="0" cy="2893092"/>
          </a:xfrm>
          <a:prstGeom prst="line">
            <a:avLst/>
          </a:prstGeom>
          <a:ln w="38100" cap="flat">
            <a:solidFill>
              <a:srgbClr val="000000"/>
            </a:solidFill>
            <a:prstDash val="solid"/>
            <a:headEnd type="none" w="sm" len="sm"/>
            <a:tailEnd type="none" w="sm" len="sm"/>
          </a:ln>
        </p:spPr>
      </p:sp>
      <p:sp>
        <p:nvSpPr>
          <p:cNvPr id="51" name="TextBox 51"/>
          <p:cNvSpPr txBox="1"/>
          <p:nvPr/>
        </p:nvSpPr>
        <p:spPr>
          <a:xfrm>
            <a:off x="12063766" y="6997243"/>
            <a:ext cx="1736816" cy="590744"/>
          </a:xfrm>
          <a:prstGeom prst="rect">
            <a:avLst/>
          </a:prstGeom>
        </p:spPr>
        <p:txBody>
          <a:bodyPr lIns="0" tIns="0" rIns="0" bIns="0" rtlCol="0" anchor="t">
            <a:spAutoFit/>
          </a:bodyPr>
          <a:lstStyle/>
          <a:p>
            <a:pPr algn="ctr">
              <a:lnSpc>
                <a:spcPts val="4167"/>
              </a:lnSpc>
              <a:spcBef>
                <a:spcPct val="0"/>
              </a:spcBef>
            </a:pPr>
            <a:r>
              <a:rPr lang="en-US" sz="3472">
                <a:solidFill>
                  <a:srgbClr val="000000"/>
                </a:solidFill>
                <a:latin typeface="Times New Roman"/>
              </a:rPr>
              <a:t>2D CNN</a:t>
            </a:r>
          </a:p>
        </p:txBody>
      </p:sp>
      <p:sp>
        <p:nvSpPr>
          <p:cNvPr id="52" name="AutoShape 52"/>
          <p:cNvSpPr/>
          <p:nvPr/>
        </p:nvSpPr>
        <p:spPr>
          <a:xfrm flipV="1">
            <a:off x="3629660" y="4000822"/>
            <a:ext cx="913917" cy="19363"/>
          </a:xfrm>
          <a:prstGeom prst="line">
            <a:avLst/>
          </a:prstGeom>
          <a:ln w="38100" cap="flat">
            <a:solidFill>
              <a:srgbClr val="000000"/>
            </a:solidFill>
            <a:prstDash val="solid"/>
            <a:headEnd type="none" w="sm" len="sm"/>
            <a:tailEnd type="arrow" w="med" len="sm"/>
          </a:ln>
        </p:spPr>
      </p:sp>
      <p:sp>
        <p:nvSpPr>
          <p:cNvPr id="53" name="AutoShape 53"/>
          <p:cNvSpPr/>
          <p:nvPr/>
        </p:nvSpPr>
        <p:spPr>
          <a:xfrm flipV="1">
            <a:off x="9246161" y="6211746"/>
            <a:ext cx="468468" cy="0"/>
          </a:xfrm>
          <a:prstGeom prst="line">
            <a:avLst/>
          </a:prstGeom>
          <a:ln w="38100" cap="flat">
            <a:solidFill>
              <a:srgbClr val="000000"/>
            </a:solidFill>
            <a:prstDash val="solid"/>
            <a:headEnd type="none" w="sm" len="sm"/>
            <a:tailEnd type="arrow" w="med" len="sm"/>
          </a:ln>
        </p:spPr>
      </p:sp>
      <p:sp>
        <p:nvSpPr>
          <p:cNvPr id="54" name="AutoShape 54"/>
          <p:cNvSpPr/>
          <p:nvPr/>
        </p:nvSpPr>
        <p:spPr>
          <a:xfrm>
            <a:off x="12415661" y="6154209"/>
            <a:ext cx="1038719" cy="0"/>
          </a:xfrm>
          <a:prstGeom prst="line">
            <a:avLst/>
          </a:prstGeom>
          <a:ln w="38100" cap="flat">
            <a:solidFill>
              <a:srgbClr val="000000"/>
            </a:solidFill>
            <a:prstDash val="solid"/>
            <a:headEnd type="none" w="sm" len="sm"/>
            <a:tailEnd type="arrow" w="med" len="sm"/>
          </a:ln>
        </p:spPr>
      </p:sp>
      <p:sp>
        <p:nvSpPr>
          <p:cNvPr id="55" name="AutoShape 55"/>
          <p:cNvSpPr/>
          <p:nvPr/>
        </p:nvSpPr>
        <p:spPr>
          <a:xfrm flipV="1">
            <a:off x="6822827" y="2800888"/>
            <a:ext cx="933216" cy="1199934"/>
          </a:xfrm>
          <a:prstGeom prst="line">
            <a:avLst/>
          </a:prstGeom>
          <a:ln w="38100" cap="flat">
            <a:solidFill>
              <a:srgbClr val="000000"/>
            </a:solidFill>
            <a:prstDash val="solid"/>
            <a:headEnd type="none" w="sm" len="sm"/>
            <a:tailEnd type="arrow" w="med" len="sm"/>
          </a:ln>
        </p:spPr>
      </p:sp>
      <p:sp>
        <p:nvSpPr>
          <p:cNvPr id="56" name="AutoShape 56"/>
          <p:cNvSpPr/>
          <p:nvPr/>
        </p:nvSpPr>
        <p:spPr>
          <a:xfrm>
            <a:off x="15262799" y="2799168"/>
            <a:ext cx="283906" cy="329793"/>
          </a:xfrm>
          <a:prstGeom prst="line">
            <a:avLst/>
          </a:prstGeom>
          <a:ln w="38100" cap="flat">
            <a:solidFill>
              <a:srgbClr val="000000"/>
            </a:solidFill>
            <a:prstDash val="solid"/>
            <a:headEnd type="none" w="sm" len="sm"/>
            <a:tailEnd type="arrow" w="med" len="sm"/>
          </a:ln>
        </p:spPr>
      </p:sp>
      <p:sp>
        <p:nvSpPr>
          <p:cNvPr id="57" name="AutoShape 57"/>
          <p:cNvSpPr/>
          <p:nvPr/>
        </p:nvSpPr>
        <p:spPr>
          <a:xfrm flipV="1">
            <a:off x="12625961" y="2795586"/>
            <a:ext cx="549275" cy="5302"/>
          </a:xfrm>
          <a:prstGeom prst="line">
            <a:avLst/>
          </a:prstGeom>
          <a:ln w="38100" cap="flat">
            <a:solidFill>
              <a:srgbClr val="000000"/>
            </a:solidFill>
            <a:prstDash val="solid"/>
            <a:headEnd type="none" w="sm" len="sm"/>
            <a:tailEnd type="arrow" w="med" len="sm"/>
          </a:ln>
        </p:spPr>
      </p:sp>
      <p:sp>
        <p:nvSpPr>
          <p:cNvPr id="58" name="AutoShape 58"/>
          <p:cNvSpPr/>
          <p:nvPr/>
        </p:nvSpPr>
        <p:spPr>
          <a:xfrm>
            <a:off x="9797568" y="2800888"/>
            <a:ext cx="786868" cy="1"/>
          </a:xfrm>
          <a:prstGeom prst="line">
            <a:avLst/>
          </a:prstGeom>
          <a:ln w="38100" cap="flat">
            <a:solidFill>
              <a:srgbClr val="000000"/>
            </a:solidFill>
            <a:prstDash val="solid"/>
            <a:headEnd type="none" w="sm" len="sm"/>
            <a:tailEnd type="arrow" w="med" len="sm"/>
          </a:ln>
        </p:spPr>
      </p:sp>
      <p:sp>
        <p:nvSpPr>
          <p:cNvPr id="59" name="AutoShape 59"/>
          <p:cNvSpPr/>
          <p:nvPr/>
        </p:nvSpPr>
        <p:spPr>
          <a:xfrm flipV="1">
            <a:off x="17602200" y="3403551"/>
            <a:ext cx="0" cy="5151501"/>
          </a:xfrm>
          <a:prstGeom prst="line">
            <a:avLst/>
          </a:prstGeom>
          <a:ln w="38100" cap="flat">
            <a:solidFill>
              <a:srgbClr val="000000"/>
            </a:solidFill>
            <a:prstDash val="solid"/>
            <a:headEnd type="none" w="sm" len="sm"/>
            <a:tailEnd type="none" w="sm" len="sm"/>
          </a:ln>
        </p:spPr>
      </p:sp>
      <p:sp>
        <p:nvSpPr>
          <p:cNvPr id="60" name="AutoShape 60"/>
          <p:cNvSpPr/>
          <p:nvPr/>
        </p:nvSpPr>
        <p:spPr>
          <a:xfrm flipH="1">
            <a:off x="4338514" y="8555051"/>
            <a:ext cx="13263686" cy="0"/>
          </a:xfrm>
          <a:prstGeom prst="line">
            <a:avLst/>
          </a:prstGeom>
          <a:ln w="38100" cap="flat">
            <a:solidFill>
              <a:srgbClr val="000000"/>
            </a:solidFill>
            <a:prstDash val="solid"/>
            <a:headEnd type="none" w="sm" len="sm"/>
            <a:tailEnd type="arrow" w="med" len="sm"/>
          </a:ln>
        </p:spPr>
      </p:sp>
      <p:sp>
        <p:nvSpPr>
          <p:cNvPr id="61" name="TextBox 61"/>
          <p:cNvSpPr txBox="1"/>
          <p:nvPr/>
        </p:nvSpPr>
        <p:spPr>
          <a:xfrm>
            <a:off x="1823217" y="6291575"/>
            <a:ext cx="2678430" cy="342900"/>
          </a:xfrm>
          <a:prstGeom prst="rect">
            <a:avLst/>
          </a:prstGeom>
        </p:spPr>
        <p:txBody>
          <a:bodyPr lIns="0" tIns="0" rIns="0" bIns="0" rtlCol="0" anchor="t">
            <a:spAutoFit/>
          </a:bodyPr>
          <a:lstStyle/>
          <a:p>
            <a:pPr algn="ctr">
              <a:lnSpc>
                <a:spcPts val="2628"/>
              </a:lnSpc>
              <a:spcBef>
                <a:spcPct val="0"/>
              </a:spcBef>
            </a:pPr>
            <a:r>
              <a:rPr lang="en-US" sz="2190">
                <a:solidFill>
                  <a:srgbClr val="000000"/>
                </a:solidFill>
                <a:latin typeface="Raleway Bold"/>
              </a:rPr>
              <a:t>Activity Recognition</a:t>
            </a:r>
          </a:p>
        </p:txBody>
      </p:sp>
      <p:sp>
        <p:nvSpPr>
          <p:cNvPr id="62" name="TextBox 62"/>
          <p:cNvSpPr txBox="1"/>
          <p:nvPr/>
        </p:nvSpPr>
        <p:spPr>
          <a:xfrm>
            <a:off x="5775787" y="-56486"/>
            <a:ext cx="6351931" cy="1404112"/>
          </a:xfrm>
          <a:prstGeom prst="rect">
            <a:avLst/>
          </a:prstGeom>
        </p:spPr>
        <p:txBody>
          <a:bodyPr lIns="0" tIns="0" rIns="0" bIns="0" rtlCol="0" anchor="t">
            <a:spAutoFit/>
          </a:bodyPr>
          <a:lstStyle/>
          <a:p>
            <a:pPr algn="ctr">
              <a:lnSpc>
                <a:spcPts val="11519"/>
              </a:lnSpc>
            </a:pPr>
            <a:r>
              <a:rPr lang="en-US" sz="8000">
                <a:solidFill>
                  <a:srgbClr val="273384"/>
                </a:solidFill>
                <a:latin typeface="Eczar Bold"/>
              </a:rPr>
              <a:t>Methodology</a:t>
            </a:r>
          </a:p>
        </p:txBody>
      </p:sp>
      <p:grpSp>
        <p:nvGrpSpPr>
          <p:cNvPr id="63" name="Group 63"/>
          <p:cNvGrpSpPr/>
          <p:nvPr/>
        </p:nvGrpSpPr>
        <p:grpSpPr>
          <a:xfrm>
            <a:off x="4987638" y="1409700"/>
            <a:ext cx="7890129" cy="122682"/>
            <a:chOff x="0" y="0"/>
            <a:chExt cx="10520172" cy="163576"/>
          </a:xfrm>
        </p:grpSpPr>
        <p:sp>
          <p:nvSpPr>
            <p:cNvPr id="64" name="Freeform 64"/>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11"/>
              <a:stretch>
                <a:fillRect t="-1405" b="-1405"/>
              </a:stretch>
            </a:blipFill>
          </p:spPr>
        </p:sp>
      </p:grpSp>
      <p:sp>
        <p:nvSpPr>
          <p:cNvPr id="65" name="AutoShape 65"/>
          <p:cNvSpPr/>
          <p:nvPr/>
        </p:nvSpPr>
        <p:spPr>
          <a:xfrm>
            <a:off x="8064228" y="3424933"/>
            <a:ext cx="153062" cy="2098718"/>
          </a:xfrm>
          <a:prstGeom prst="line">
            <a:avLst/>
          </a:prstGeom>
          <a:ln w="38100" cap="flat">
            <a:solidFill>
              <a:srgbClr val="000000"/>
            </a:solidFill>
            <a:prstDash val="solid"/>
            <a:headEnd type="none" w="sm" len="sm"/>
            <a:tailEnd type="arrow" w="med" len="sm"/>
          </a:ln>
        </p:spPr>
      </p:sp>
      <p:sp>
        <p:nvSpPr>
          <p:cNvPr id="66" name="AutoShape 66"/>
          <p:cNvSpPr/>
          <p:nvPr/>
        </p:nvSpPr>
        <p:spPr>
          <a:xfrm>
            <a:off x="16187819" y="6282050"/>
            <a:ext cx="1414381" cy="0"/>
          </a:xfrm>
          <a:prstGeom prst="line">
            <a:avLst/>
          </a:prstGeom>
          <a:ln w="38100" cap="flat">
            <a:solidFill>
              <a:srgbClr val="000000"/>
            </a:solidFill>
            <a:prstDash val="solid"/>
            <a:headEnd type="none" w="sm" len="sm"/>
            <a:tailEnd type="arrow" w="med"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3003</Words>
  <Application>Microsoft Office PowerPoint</Application>
  <PresentationFormat>Custom</PresentationFormat>
  <Paragraphs>458</Paragraphs>
  <Slides>35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Times New Roman</vt:lpstr>
      <vt:lpstr>Raleway Bold</vt:lpstr>
      <vt:lpstr>Eczar Bold</vt:lpstr>
      <vt:lpstr>Raleway Bold Italics</vt:lpstr>
      <vt:lpstr>Calibri</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A10 Mid-Review PM (4).pptx</dc:title>
  <dc:creator>srikar akella</dc:creator>
  <cp:lastModifiedBy>srikar akella</cp:lastModifiedBy>
  <cp:revision>12</cp:revision>
  <dcterms:created xsi:type="dcterms:W3CDTF">2006-08-16T00:00:00Z</dcterms:created>
  <dcterms:modified xsi:type="dcterms:W3CDTF">2024-05-14T09:43:58Z</dcterms:modified>
  <dc:identifier>DAF_gGPx-js</dc:identifier>
</cp:coreProperties>
</file>